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8" r:id="rId2"/>
    <p:sldMasterId id="2147483833" r:id="rId3"/>
  </p:sldMasterIdLst>
  <p:notesMasterIdLst>
    <p:notesMasterId r:id="rId160"/>
  </p:notesMasterIdLst>
  <p:handoutMasterIdLst>
    <p:handoutMasterId r:id="rId161"/>
  </p:handoutMasterIdLst>
  <p:sldIdLst>
    <p:sldId id="1126" r:id="rId4"/>
    <p:sldId id="1127" r:id="rId5"/>
    <p:sldId id="1302" r:id="rId6"/>
    <p:sldId id="1128" r:id="rId7"/>
    <p:sldId id="1322" r:id="rId8"/>
    <p:sldId id="1317" r:id="rId9"/>
    <p:sldId id="1318" r:id="rId10"/>
    <p:sldId id="1319" r:id="rId11"/>
    <p:sldId id="1320" r:id="rId12"/>
    <p:sldId id="1321" r:id="rId13"/>
    <p:sldId id="1323" r:id="rId14"/>
    <p:sldId id="1324" r:id="rId15"/>
    <p:sldId id="1325" r:id="rId16"/>
    <p:sldId id="1326" r:id="rId17"/>
    <p:sldId id="1327" r:id="rId18"/>
    <p:sldId id="1328" r:id="rId19"/>
    <p:sldId id="1329" r:id="rId20"/>
    <p:sldId id="1330" r:id="rId21"/>
    <p:sldId id="1331" r:id="rId22"/>
    <p:sldId id="1332" r:id="rId23"/>
    <p:sldId id="1333" r:id="rId24"/>
    <p:sldId id="1334" r:id="rId25"/>
    <p:sldId id="1335" r:id="rId26"/>
    <p:sldId id="1200" r:id="rId27"/>
    <p:sldId id="1205" r:id="rId28"/>
    <p:sldId id="1204" r:id="rId29"/>
    <p:sldId id="1133" r:id="rId30"/>
    <p:sldId id="1206" r:id="rId31"/>
    <p:sldId id="1303" r:id="rId32"/>
    <p:sldId id="1304" r:id="rId33"/>
    <p:sldId id="1305" r:id="rId34"/>
    <p:sldId id="1306" r:id="rId35"/>
    <p:sldId id="1217" r:id="rId36"/>
    <p:sldId id="1219" r:id="rId37"/>
    <p:sldId id="1218" r:id="rId38"/>
    <p:sldId id="1216" r:id="rId39"/>
    <p:sldId id="1221" r:id="rId40"/>
    <p:sldId id="1222" r:id="rId41"/>
    <p:sldId id="1203" r:id="rId42"/>
    <p:sldId id="1164" r:id="rId43"/>
    <p:sldId id="1166" r:id="rId44"/>
    <p:sldId id="1209" r:id="rId45"/>
    <p:sldId id="1210" r:id="rId46"/>
    <p:sldId id="1169" r:id="rId47"/>
    <p:sldId id="1170" r:id="rId48"/>
    <p:sldId id="1171" r:id="rId49"/>
    <p:sldId id="1212" r:id="rId50"/>
    <p:sldId id="1359" r:id="rId51"/>
    <p:sldId id="1211" r:id="rId52"/>
    <p:sldId id="1213" r:id="rId53"/>
    <p:sldId id="1214" r:id="rId54"/>
    <p:sldId id="1215" r:id="rId55"/>
    <p:sldId id="1185" r:id="rId56"/>
    <p:sldId id="1358" r:id="rId57"/>
    <p:sldId id="1189" r:id="rId58"/>
    <p:sldId id="1193" r:id="rId59"/>
    <p:sldId id="1197" r:id="rId60"/>
    <p:sldId id="1224" r:id="rId61"/>
    <p:sldId id="1225" r:id="rId62"/>
    <p:sldId id="1201" r:id="rId63"/>
    <p:sldId id="1138" r:id="rId64"/>
    <p:sldId id="1139" r:id="rId65"/>
    <p:sldId id="1250" r:id="rId66"/>
    <p:sldId id="1143" r:id="rId67"/>
    <p:sldId id="1142" r:id="rId68"/>
    <p:sldId id="1144" r:id="rId69"/>
    <p:sldId id="1145" r:id="rId70"/>
    <p:sldId id="1146" r:id="rId71"/>
    <p:sldId id="1147" r:id="rId72"/>
    <p:sldId id="1148" r:id="rId73"/>
    <p:sldId id="1149" r:id="rId74"/>
    <p:sldId id="1208" r:id="rId75"/>
    <p:sldId id="1236" r:id="rId76"/>
    <p:sldId id="1300" r:id="rId77"/>
    <p:sldId id="1301" r:id="rId78"/>
    <p:sldId id="1251" r:id="rId79"/>
    <p:sldId id="1226" r:id="rId80"/>
    <p:sldId id="1227" r:id="rId81"/>
    <p:sldId id="1228" r:id="rId82"/>
    <p:sldId id="1229" r:id="rId83"/>
    <p:sldId id="1230" r:id="rId84"/>
    <p:sldId id="1231" r:id="rId85"/>
    <p:sldId id="1252" r:id="rId86"/>
    <p:sldId id="1232" r:id="rId87"/>
    <p:sldId id="1233" r:id="rId88"/>
    <p:sldId id="1234" r:id="rId89"/>
    <p:sldId id="1235" r:id="rId90"/>
    <p:sldId id="1253" r:id="rId91"/>
    <p:sldId id="1237" r:id="rId92"/>
    <p:sldId id="1238" r:id="rId93"/>
    <p:sldId id="1239" r:id="rId94"/>
    <p:sldId id="1254" r:id="rId95"/>
    <p:sldId id="1241" r:id="rId96"/>
    <p:sldId id="1295" r:id="rId97"/>
    <p:sldId id="1296" r:id="rId98"/>
    <p:sldId id="1297" r:id="rId99"/>
    <p:sldId id="1298" r:id="rId100"/>
    <p:sldId id="1299" r:id="rId101"/>
    <p:sldId id="1247" r:id="rId102"/>
    <p:sldId id="1248" r:id="rId103"/>
    <p:sldId id="1249" r:id="rId104"/>
    <p:sldId id="1202" r:id="rId105"/>
    <p:sldId id="1156" r:id="rId106"/>
    <p:sldId id="1157" r:id="rId107"/>
    <p:sldId id="1162" r:id="rId108"/>
    <p:sldId id="1290" r:id="rId109"/>
    <p:sldId id="1256" r:id="rId110"/>
    <p:sldId id="1292" r:id="rId111"/>
    <p:sldId id="1294" r:id="rId112"/>
    <p:sldId id="1293" r:id="rId113"/>
    <p:sldId id="1257" r:id="rId114"/>
    <p:sldId id="1307" r:id="rId115"/>
    <p:sldId id="1343" r:id="rId116"/>
    <p:sldId id="1344" r:id="rId117"/>
    <p:sldId id="1345" r:id="rId118"/>
    <p:sldId id="1346" r:id="rId119"/>
    <p:sldId id="1347" r:id="rId120"/>
    <p:sldId id="1348" r:id="rId121"/>
    <p:sldId id="1349" r:id="rId122"/>
    <p:sldId id="1350" r:id="rId123"/>
    <p:sldId id="1351" r:id="rId124"/>
    <p:sldId id="1352" r:id="rId125"/>
    <p:sldId id="1353" r:id="rId126"/>
    <p:sldId id="1354" r:id="rId127"/>
    <p:sldId id="1355" r:id="rId128"/>
    <p:sldId id="1356" r:id="rId129"/>
    <p:sldId id="1357" r:id="rId130"/>
    <p:sldId id="1258" r:id="rId131"/>
    <p:sldId id="1273" r:id="rId132"/>
    <p:sldId id="1281" r:id="rId133"/>
    <p:sldId id="1274" r:id="rId134"/>
    <p:sldId id="1275" r:id="rId135"/>
    <p:sldId id="1276" r:id="rId136"/>
    <p:sldId id="1277" r:id="rId137"/>
    <p:sldId id="1278" r:id="rId138"/>
    <p:sldId id="1279" r:id="rId139"/>
    <p:sldId id="1280" r:id="rId140"/>
    <p:sldId id="1282" r:id="rId141"/>
    <p:sldId id="1283" r:id="rId142"/>
    <p:sldId id="1284" r:id="rId143"/>
    <p:sldId id="1286" r:id="rId144"/>
    <p:sldId id="1287" r:id="rId145"/>
    <p:sldId id="1288" r:id="rId146"/>
    <p:sldId id="1289" r:id="rId147"/>
    <p:sldId id="1313" r:id="rId148"/>
    <p:sldId id="1314" r:id="rId149"/>
    <p:sldId id="1315" r:id="rId150"/>
    <p:sldId id="1316" r:id="rId151"/>
    <p:sldId id="1336" r:id="rId152"/>
    <p:sldId id="1105" r:id="rId153"/>
    <p:sldId id="1337" r:id="rId154"/>
    <p:sldId id="1338" r:id="rId155"/>
    <p:sldId id="1339" r:id="rId156"/>
    <p:sldId id="1340" r:id="rId157"/>
    <p:sldId id="1341" r:id="rId158"/>
    <p:sldId id="1342" r:id="rId159"/>
  </p:sldIdLst>
  <p:sldSz cx="9144000" cy="6858000" type="screen4x3"/>
  <p:notesSz cx="6881813" cy="9296400"/>
  <p:custDataLst>
    <p:tags r:id="rId1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dfadmin" initials="h" lastIdx="1" clrIdx="0"/>
  <p:cmAuthor id="1" name="Elena Pourma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D8FF"/>
    <a:srgbClr val="0000CC"/>
    <a:srgbClr val="000000"/>
    <a:srgbClr val="000066"/>
    <a:srgbClr val="969696"/>
    <a:srgbClr val="808080"/>
    <a:srgbClr val="B2B2B2"/>
    <a:srgbClr val="3366FF"/>
    <a:srgbClr val="DDDDD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 autoAdjust="0"/>
    <p:restoredTop sz="92844" autoAdjust="0"/>
  </p:normalViewPr>
  <p:slideViewPr>
    <p:cSldViewPr showGuides="1">
      <p:cViewPr varScale="1">
        <p:scale>
          <a:sx n="145" d="100"/>
          <a:sy n="145" d="100"/>
        </p:scale>
        <p:origin x="-1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1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39.xml"/><Relationship Id="rId143" Type="http://schemas.openxmlformats.org/officeDocument/2006/relationships/slide" Target="slides/slide140.xml"/><Relationship Id="rId144" Type="http://schemas.openxmlformats.org/officeDocument/2006/relationships/slide" Target="slides/slide141.xml"/><Relationship Id="rId145" Type="http://schemas.openxmlformats.org/officeDocument/2006/relationships/slide" Target="slides/slide142.xml"/><Relationship Id="rId146" Type="http://schemas.openxmlformats.org/officeDocument/2006/relationships/slide" Target="slides/slide143.xml"/><Relationship Id="rId147" Type="http://schemas.openxmlformats.org/officeDocument/2006/relationships/slide" Target="slides/slide144.xml"/><Relationship Id="rId148" Type="http://schemas.openxmlformats.org/officeDocument/2006/relationships/slide" Target="slides/slide145.xml"/><Relationship Id="rId149" Type="http://schemas.openxmlformats.org/officeDocument/2006/relationships/slide" Target="slides/slide14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slide" Target="slides/slide112.xml"/><Relationship Id="rId116" Type="http://schemas.openxmlformats.org/officeDocument/2006/relationships/slide" Target="slides/slide113.xml"/><Relationship Id="rId117" Type="http://schemas.openxmlformats.org/officeDocument/2006/relationships/slide" Target="slides/slide114.xml"/><Relationship Id="rId118" Type="http://schemas.openxmlformats.org/officeDocument/2006/relationships/slide" Target="slides/slide115.xml"/><Relationship Id="rId119" Type="http://schemas.openxmlformats.org/officeDocument/2006/relationships/slide" Target="slides/slide116.xml"/><Relationship Id="rId150" Type="http://schemas.openxmlformats.org/officeDocument/2006/relationships/slide" Target="slides/slide147.xml"/><Relationship Id="rId151" Type="http://schemas.openxmlformats.org/officeDocument/2006/relationships/slide" Target="slides/slide148.xml"/><Relationship Id="rId152" Type="http://schemas.openxmlformats.org/officeDocument/2006/relationships/slide" Target="slides/slide14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53" Type="http://schemas.openxmlformats.org/officeDocument/2006/relationships/slide" Target="slides/slide150.xml"/><Relationship Id="rId154" Type="http://schemas.openxmlformats.org/officeDocument/2006/relationships/slide" Target="slides/slide151.xml"/><Relationship Id="rId155" Type="http://schemas.openxmlformats.org/officeDocument/2006/relationships/slide" Target="slides/slide152.xml"/><Relationship Id="rId156" Type="http://schemas.openxmlformats.org/officeDocument/2006/relationships/slide" Target="slides/slide153.xml"/><Relationship Id="rId157" Type="http://schemas.openxmlformats.org/officeDocument/2006/relationships/slide" Target="slides/slide154.xml"/><Relationship Id="rId158" Type="http://schemas.openxmlformats.org/officeDocument/2006/relationships/slide" Target="slides/slide155.xml"/><Relationship Id="rId159" Type="http://schemas.openxmlformats.org/officeDocument/2006/relationships/slide" Target="slides/slide15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20" Type="http://schemas.openxmlformats.org/officeDocument/2006/relationships/slide" Target="slides/slide117.xml"/><Relationship Id="rId121" Type="http://schemas.openxmlformats.org/officeDocument/2006/relationships/slide" Target="slides/slide118.xml"/><Relationship Id="rId122" Type="http://schemas.openxmlformats.org/officeDocument/2006/relationships/slide" Target="slides/slide119.xml"/><Relationship Id="rId123" Type="http://schemas.openxmlformats.org/officeDocument/2006/relationships/slide" Target="slides/slide120.xml"/><Relationship Id="rId124" Type="http://schemas.openxmlformats.org/officeDocument/2006/relationships/slide" Target="slides/slide121.xml"/><Relationship Id="rId125" Type="http://schemas.openxmlformats.org/officeDocument/2006/relationships/slide" Target="slides/slide122.xml"/><Relationship Id="rId126" Type="http://schemas.openxmlformats.org/officeDocument/2006/relationships/slide" Target="slides/slide123.xml"/><Relationship Id="rId127" Type="http://schemas.openxmlformats.org/officeDocument/2006/relationships/slide" Target="slides/slide124.xml"/><Relationship Id="rId128" Type="http://schemas.openxmlformats.org/officeDocument/2006/relationships/slide" Target="slides/slide125.xml"/><Relationship Id="rId129" Type="http://schemas.openxmlformats.org/officeDocument/2006/relationships/slide" Target="slides/slide126.xml"/><Relationship Id="rId160" Type="http://schemas.openxmlformats.org/officeDocument/2006/relationships/notesMaster" Target="notesMasters/notesMaster1.xml"/><Relationship Id="rId161" Type="http://schemas.openxmlformats.org/officeDocument/2006/relationships/handoutMaster" Target="handoutMasters/handoutMaster1.xml"/><Relationship Id="rId162" Type="http://schemas.openxmlformats.org/officeDocument/2006/relationships/printerSettings" Target="printerSettings/printerSettings1.bin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63" Type="http://schemas.openxmlformats.org/officeDocument/2006/relationships/tags" Target="tags/tag1.xml"/><Relationship Id="rId164" Type="http://schemas.openxmlformats.org/officeDocument/2006/relationships/commentAuthors" Target="commentAuthors.xml"/><Relationship Id="rId165" Type="http://schemas.openxmlformats.org/officeDocument/2006/relationships/presProps" Target="presProps.xml"/><Relationship Id="rId166" Type="http://schemas.openxmlformats.org/officeDocument/2006/relationships/viewProps" Target="viewProps.xml"/><Relationship Id="rId167" Type="http://schemas.openxmlformats.org/officeDocument/2006/relationships/theme" Target="theme/theme1.xml"/><Relationship Id="rId168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30" Type="http://schemas.openxmlformats.org/officeDocument/2006/relationships/slide" Target="slides/slide127.xml"/><Relationship Id="rId131" Type="http://schemas.openxmlformats.org/officeDocument/2006/relationships/slide" Target="slides/slide128.xml"/><Relationship Id="rId132" Type="http://schemas.openxmlformats.org/officeDocument/2006/relationships/slide" Target="slides/slide129.xml"/><Relationship Id="rId133" Type="http://schemas.openxmlformats.org/officeDocument/2006/relationships/slide" Target="slides/slide130.xml"/><Relationship Id="rId134" Type="http://schemas.openxmlformats.org/officeDocument/2006/relationships/slide" Target="slides/slide131.xml"/><Relationship Id="rId135" Type="http://schemas.openxmlformats.org/officeDocument/2006/relationships/slide" Target="slides/slide132.xml"/><Relationship Id="rId136" Type="http://schemas.openxmlformats.org/officeDocument/2006/relationships/slide" Target="slides/slide133.xml"/><Relationship Id="rId137" Type="http://schemas.openxmlformats.org/officeDocument/2006/relationships/slide" Target="slides/slide134.xml"/><Relationship Id="rId138" Type="http://schemas.openxmlformats.org/officeDocument/2006/relationships/slide" Target="slides/slide135.xml"/><Relationship Id="rId139" Type="http://schemas.openxmlformats.org/officeDocument/2006/relationships/slide" Target="slides/slide13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100" Type="http://schemas.openxmlformats.org/officeDocument/2006/relationships/slide" Target="slides/slide97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40" Type="http://schemas.openxmlformats.org/officeDocument/2006/relationships/slide" Target="slides/slide137.xml"/><Relationship Id="rId141" Type="http://schemas.openxmlformats.org/officeDocument/2006/relationships/slide" Target="slides/slide1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Relationship Id="rId2" Type="http://schemas.openxmlformats.org/officeDocument/2006/relationships/slide" Target="slides/slide13.xml"/><Relationship Id="rId3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pourmal:THG-Projects:Tutorials:Argonne-2013-August:H5Dwrite_mult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pourmal:THG-Projects:Tutorials:Argonne-2013-August:H5Dwrite_multi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Sheet1!$C$1:$C$2</c:f>
              <c:strCache>
                <c:ptCount val="1"/>
                <c:pt idx="0">
                  <c:v>Independent write</c:v>
                </c:pt>
              </c:strCache>
            </c:strRef>
          </c:tx>
          <c:spPr>
            <a:ln w="76200" cmpd="sng">
              <a:solidFill>
                <a:srgbClr val="000090"/>
              </a:solidFill>
            </a:ln>
          </c:spPr>
          <c:marker>
            <c:symbol val="none"/>
          </c:marker>
          <c:cat>
            <c:numRef>
              <c:f>Sheet1!$B$3:$B$8</c:f>
              <c:numCache>
                <c:formatCode>General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1.0</c:v>
                </c:pt>
                <c:pt idx="3">
                  <c:v>1.88</c:v>
                </c:pt>
                <c:pt idx="4">
                  <c:v>2.29</c:v>
                </c:pt>
                <c:pt idx="5">
                  <c:v>2.75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8.26</c:v>
                </c:pt>
                <c:pt idx="1">
                  <c:v>65.12</c:v>
                </c:pt>
                <c:pt idx="2">
                  <c:v>108.2</c:v>
                </c:pt>
                <c:pt idx="3">
                  <c:v>276.57</c:v>
                </c:pt>
                <c:pt idx="4">
                  <c:v>528.15</c:v>
                </c:pt>
                <c:pt idx="5">
                  <c:v>881.39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Sheet1!$D$1:$D$2</c:f>
              <c:strCache>
                <c:ptCount val="1"/>
                <c:pt idx="0">
                  <c:v>Collective write</c:v>
                </c:pt>
              </c:strCache>
            </c:strRef>
          </c:tx>
          <c:spPr>
            <a:ln w="7620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Sheet1!$B$3:$B$8</c:f>
              <c:numCache>
                <c:formatCode>General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1.0</c:v>
                </c:pt>
                <c:pt idx="3">
                  <c:v>1.88</c:v>
                </c:pt>
                <c:pt idx="4">
                  <c:v>2.29</c:v>
                </c:pt>
                <c:pt idx="5">
                  <c:v>2.75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1.72</c:v>
                </c:pt>
                <c:pt idx="1">
                  <c:v>1.8</c:v>
                </c:pt>
                <c:pt idx="2">
                  <c:v>2.68</c:v>
                </c:pt>
                <c:pt idx="3">
                  <c:v>3.11</c:v>
                </c:pt>
                <c:pt idx="4">
                  <c:v>3.63</c:v>
                </c:pt>
                <c:pt idx="5">
                  <c:v>4.119999999999997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607112"/>
        <c:axId val="-2029743176"/>
      </c:lineChart>
      <c:catAx>
        <c:axId val="-2029607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"/>
                    <a:cs typeface="Arial"/>
                  </a:defRPr>
                </a:pPr>
                <a:r>
                  <a:rPr lang="en-US" sz="2000">
                    <a:latin typeface="Arial"/>
                    <a:cs typeface="Arial"/>
                  </a:rPr>
                  <a:t>Data size in MBs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/>
              </a:defRPr>
            </a:pPr>
            <a:endParaRPr lang="en-US"/>
          </a:p>
        </c:txPr>
        <c:crossAx val="-2029743176"/>
        <c:crosses val="autoZero"/>
        <c:auto val="1"/>
        <c:lblAlgn val="ctr"/>
        <c:lblOffset val="100"/>
        <c:noMultiLvlLbl val="0"/>
      </c:catAx>
      <c:valAx>
        <c:axId val="-2029743176"/>
        <c:scaling>
          <c:orientation val="minMax"/>
        </c:scaling>
        <c:delete val="0"/>
        <c:axPos val="l"/>
        <c:majorGridlines>
          <c:spPr>
            <a:ln w="19050" cmpd="sng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latin typeface="Arial"/>
                  </a:defRPr>
                </a:pPr>
                <a:r>
                  <a:rPr lang="en-US" sz="2000">
                    <a:latin typeface="Arial"/>
                  </a:rPr>
                  <a:t>Seconds to write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en-US"/>
          </a:p>
        </c:txPr>
        <c:crossAx val="-2029607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H5Dwrite</c:v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cat>
            <c:numRef>
              <c:f>Sheet1!$A$3:$A$7</c:f>
              <c:numCache>
                <c:formatCode>General</c:formatCode>
                <c:ptCount val="5"/>
                <c:pt idx="0">
                  <c:v>50.0</c:v>
                </c:pt>
                <c:pt idx="1">
                  <c:v>100.0</c:v>
                </c:pt>
                <c:pt idx="2">
                  <c:v>200.0</c:v>
                </c:pt>
                <c:pt idx="3">
                  <c:v>400.0</c:v>
                </c:pt>
                <c:pt idx="4">
                  <c:v>800.0</c:v>
                </c:pt>
              </c:numCache>
            </c:numRef>
          </c:cat>
          <c:val>
            <c:numRef>
              <c:f>Sheet1!$B$3:$B$7</c:f>
              <c:numCache>
                <c:formatCode>General</c:formatCode>
                <c:ptCount val="5"/>
                <c:pt idx="0">
                  <c:v>0.555</c:v>
                </c:pt>
                <c:pt idx="1">
                  <c:v>1.077</c:v>
                </c:pt>
                <c:pt idx="2">
                  <c:v>2.103</c:v>
                </c:pt>
                <c:pt idx="3">
                  <c:v>4.246</c:v>
                </c:pt>
                <c:pt idx="4">
                  <c:v>8.34</c:v>
                </c:pt>
              </c:numCache>
            </c:numRef>
          </c:val>
          <c:smooth val="0"/>
        </c:ser>
        <c:ser>
          <c:idx val="2"/>
          <c:order val="1"/>
          <c:tx>
            <c:v>H5Dwrite_multi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Sheet1!$A$3:$A$7</c:f>
              <c:numCache>
                <c:formatCode>General</c:formatCode>
                <c:ptCount val="5"/>
                <c:pt idx="0">
                  <c:v>50.0</c:v>
                </c:pt>
                <c:pt idx="1">
                  <c:v>100.0</c:v>
                </c:pt>
                <c:pt idx="2">
                  <c:v>200.0</c:v>
                </c:pt>
                <c:pt idx="3">
                  <c:v>400.0</c:v>
                </c:pt>
                <c:pt idx="4">
                  <c:v>800.0</c:v>
                </c:pt>
              </c:numCache>
            </c:num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0.076</c:v>
                </c:pt>
                <c:pt idx="1">
                  <c:v>0.046</c:v>
                </c:pt>
                <c:pt idx="2">
                  <c:v>0.143</c:v>
                </c:pt>
                <c:pt idx="3">
                  <c:v>0.291</c:v>
                </c:pt>
                <c:pt idx="4">
                  <c:v>1.018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068328"/>
        <c:axId val="-2087086872"/>
      </c:lineChart>
      <c:catAx>
        <c:axId val="-2087068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>
                    <a:latin typeface="Arial"/>
                    <a:cs typeface="Arial"/>
                  </a:rPr>
                  <a:t>Number of datasets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en-US"/>
          </a:p>
        </c:txPr>
        <c:crossAx val="-2087086872"/>
        <c:crosses val="autoZero"/>
        <c:auto val="1"/>
        <c:lblAlgn val="ctr"/>
        <c:lblOffset val="100"/>
        <c:noMultiLvlLbl val="0"/>
      </c:catAx>
      <c:valAx>
        <c:axId val="-2087086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>
                    <a:latin typeface="Arial"/>
                    <a:cs typeface="Arial"/>
                  </a:rPr>
                  <a:t>Write time in 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-2087068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4563616441"/>
          <c:y val="0.0509259259259259"/>
          <c:w val="0.666773692123436"/>
          <c:h val="0.833375950705548"/>
        </c:manualLayout>
      </c:layout>
      <c:lineChart>
        <c:grouping val="standard"/>
        <c:varyColors val="0"/>
        <c:ser>
          <c:idx val="0"/>
          <c:order val="0"/>
          <c:tx>
            <c:v>H5Dwrite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Sheet1!$E$3:$E$8</c:f>
              <c:numCache>
                <c:formatCode>General</c:formatCode>
                <c:ptCount val="6"/>
                <c:pt idx="0">
                  <c:v>400.0</c:v>
                </c:pt>
                <c:pt idx="1">
                  <c:v>800.0</c:v>
                </c:pt>
                <c:pt idx="2">
                  <c:v>1600.0</c:v>
                </c:pt>
                <c:pt idx="3">
                  <c:v>3200.0</c:v>
                </c:pt>
                <c:pt idx="4">
                  <c:v>6400.0</c:v>
                </c:pt>
              </c:numCache>
            </c:numRef>
          </c:cat>
          <c:val>
            <c:numRef>
              <c:f>Sheet1!$F$3:$F$7</c:f>
              <c:numCache>
                <c:formatCode>General</c:formatCode>
                <c:ptCount val="5"/>
                <c:pt idx="0">
                  <c:v>0.456</c:v>
                </c:pt>
                <c:pt idx="1">
                  <c:v>0.901</c:v>
                </c:pt>
                <c:pt idx="2">
                  <c:v>1.773</c:v>
                </c:pt>
                <c:pt idx="3">
                  <c:v>3.425</c:v>
                </c:pt>
                <c:pt idx="4">
                  <c:v>7.704</c:v>
                </c:pt>
              </c:numCache>
            </c:numRef>
          </c:val>
          <c:smooth val="0"/>
        </c:ser>
        <c:ser>
          <c:idx val="1"/>
          <c:order val="1"/>
          <c:tx>
            <c:v>H5Dwrite_multi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Sheet1!$E$3:$E$8</c:f>
              <c:numCache>
                <c:formatCode>General</c:formatCode>
                <c:ptCount val="6"/>
                <c:pt idx="0">
                  <c:v>400.0</c:v>
                </c:pt>
                <c:pt idx="1">
                  <c:v>800.0</c:v>
                </c:pt>
                <c:pt idx="2">
                  <c:v>1600.0</c:v>
                </c:pt>
                <c:pt idx="3">
                  <c:v>3200.0</c:v>
                </c:pt>
                <c:pt idx="4">
                  <c:v>6400.0</c:v>
                </c:pt>
              </c:numCache>
            </c:numRef>
          </c:cat>
          <c:val>
            <c:numRef>
              <c:f>Sheet1!$G$3:$G$7</c:f>
              <c:numCache>
                <c:formatCode>General</c:formatCode>
                <c:ptCount val="5"/>
                <c:pt idx="0">
                  <c:v>0.111</c:v>
                </c:pt>
                <c:pt idx="1">
                  <c:v>0.051</c:v>
                </c:pt>
                <c:pt idx="2">
                  <c:v>0.098</c:v>
                </c:pt>
                <c:pt idx="3">
                  <c:v>0.176</c:v>
                </c:pt>
                <c:pt idx="4">
                  <c:v>0.632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092200"/>
        <c:axId val="1761407576"/>
      </c:lineChart>
      <c:catAx>
        <c:axId val="1761092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Number of datasets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/>
                <a:cs typeface="Arial"/>
              </a:defRPr>
            </a:pPr>
            <a:endParaRPr lang="en-US"/>
          </a:p>
        </c:txPr>
        <c:crossAx val="1761407576"/>
        <c:crosses val="autoZero"/>
        <c:auto val="1"/>
        <c:lblAlgn val="ctr"/>
        <c:lblOffset val="100"/>
        <c:noMultiLvlLbl val="0"/>
      </c:catAx>
      <c:valAx>
        <c:axId val="1761407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Write </a:t>
                </a:r>
                <a:r>
                  <a:rPr lang="en-US" sz="1800" dirty="0" smtClean="0">
                    <a:latin typeface="Arial"/>
                    <a:cs typeface="Arial"/>
                  </a:rPr>
                  <a:t>time </a:t>
                </a:r>
                <a:r>
                  <a:rPr lang="en-US" sz="1800" dirty="0">
                    <a:latin typeface="Arial"/>
                    <a:cs typeface="Arial"/>
                  </a:rPr>
                  <a:t>in 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/>
                <a:cs typeface="Arial"/>
              </a:defRPr>
            </a:pPr>
            <a:endParaRPr lang="en-US"/>
          </a:p>
        </c:txPr>
        <c:crossAx val="1761092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0.76475</cdr:x>
      <cdr:y>0.80176</cdr:y>
    </cdr:from>
    <cdr:to>
      <cdr:x>0.93785</cdr:x>
      <cdr:y>0.94053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02234" y="3734395"/>
          <a:ext cx="135855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en-US" sz="1800" dirty="0" smtClean="0">
              <a:latin typeface="Arial"/>
              <a:cs typeface="Arial"/>
            </a:rPr>
            <a:t>Rank = 1</a:t>
          </a:r>
        </a:p>
        <a:p xmlns:a="http://schemas.openxmlformats.org/drawingml/2006/main">
          <a:r>
            <a:rPr lang="en-US" sz="1800" dirty="0" smtClean="0">
              <a:latin typeface="Arial"/>
              <a:cs typeface="Arial"/>
            </a:rPr>
            <a:t>Dims = 200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43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3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cs typeface="+mn-cs"/>
              </a:defRPr>
            </a:lvl1pPr>
          </a:lstStyle>
          <a:p>
            <a:pPr>
              <a:defRPr/>
            </a:pPr>
            <a:fld id="{306D3714-838B-4D1C-94BE-382616B28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5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6" rIns="92813" bIns="46406" numCol="1" anchor="ctr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904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13" tIns="46406" rIns="92813" bIns="46406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992" y="4416109"/>
            <a:ext cx="5045830" cy="418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13" tIns="46406" rIns="92813" bIns="464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6" rIns="92813" bIns="46406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904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13" tIns="46406" rIns="92813" bIns="46406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43BA370-1D01-44FA-82A7-089D3FB33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3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AD61C-2CA1-4DDA-A0D3-54A7AEA13A8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B9B70-1AB7-C747-AB7D-24204C7CB6B9}" type="slidenum">
              <a:rPr lang="en-US" sz="1200">
                <a:cs typeface="Calibri" charset="0"/>
              </a:rPr>
              <a:pPr/>
              <a:t>17</a:t>
            </a:fld>
            <a:endParaRPr lang="en-US" sz="1200">
              <a:cs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D10452-0A5D-3446-BDE8-D6D2CDDC24D0}" type="slidenum">
              <a:rPr lang="en-US" sz="1200">
                <a:cs typeface="Calibri" charset="0"/>
              </a:rPr>
              <a:pPr/>
              <a:t>18</a:t>
            </a:fld>
            <a:endParaRPr lang="en-US" sz="1200">
              <a:cs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BB3801-063D-0244-A776-96A8ECB0BE0B}" type="slidenum">
              <a:rPr lang="en-US" sz="1200">
                <a:cs typeface="Calibri" charset="0"/>
              </a:rPr>
              <a:pPr/>
              <a:t>19</a:t>
            </a:fld>
            <a:endParaRPr lang="en-US" sz="1200">
              <a:cs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1563" y="687388"/>
            <a:ext cx="4679950" cy="3509962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645" y="4425474"/>
            <a:ext cx="5096047" cy="419790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674" tIns="45335" rIns="90674" bIns="45335"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A9BAE6-60D7-9243-A945-5D76CFA31B0F}" type="slidenum">
              <a:rPr lang="en-US" sz="1200">
                <a:cs typeface="Calibri" charset="0"/>
              </a:rPr>
              <a:pPr/>
              <a:t>20</a:t>
            </a:fld>
            <a:endParaRPr lang="en-US" sz="1200">
              <a:cs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3" y="4415790"/>
            <a:ext cx="5049849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0" tIns="45679" rIns="91360" bIns="45679"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5F8B3B-19FA-3843-9C46-ED4EC4365883}" type="slidenum">
              <a:rPr lang="en-US" sz="1200">
                <a:cs typeface="Calibri" charset="0"/>
              </a:rPr>
              <a:pPr/>
              <a:t>21</a:t>
            </a:fld>
            <a:endParaRPr lang="en-US" sz="1200">
              <a:cs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36600"/>
            <a:ext cx="4572000" cy="3430588"/>
          </a:xfrm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09335"/>
            <a:ext cx="5059407" cy="417369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0" tIns="45679" rIns="91360" bIns="45679"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358DD-8DE3-419C-878C-D3CDE072756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Support Message Passing Interface (MPI) programming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PHDF5 files compatible with serial HDF5 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Shareable between different serial or parallel platforms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Single file image to all processes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One file per process design is undesirable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Expensive post processing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Not usable by different number of processes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358DD-8DE3-419C-878C-D3CDE072756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0CB2B-B62E-44F5-87FF-AAA4F7D04ED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358DD-8DE3-419C-878C-D3CDE07275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PHDF5 is built on top of MPI</a:t>
            </a:r>
            <a:r>
              <a:rPr lang="en-US" baseline="0" dirty="0" smtClean="0"/>
              <a:t> I/O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BA370-1D01-44FA-82A7-089D3FB335F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1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E0BFD-DD61-4D48-8674-59577AF5718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E0BFD-DD61-4D48-8674-59577AF5718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ADDDB-BDFE-4004-B520-8F0BC75EF90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can close the file and then open for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BA370-1D01-44FA-82A7-089D3FB335F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781A2-E020-44BB-B73C-22BDA011C37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C0446-EE1F-4D0E-8881-D6CA1C9123A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358DD-8DE3-419C-878C-D3CDE072756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358DD-8DE3-419C-878C-D3CDE072756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1B0FD-B304-4DBC-99F3-68CA604BAB7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2429" indent="-277857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11430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56002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00574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45146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89718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34290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78862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0115C-F1CE-9449-9875-030FC916B523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E20AC-4DEC-4BB5-92A0-81CB95013F1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323BC-9D0B-442E-A5E5-93EA1CC784C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323BC-9D0B-442E-A5E5-93EA1CC784C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C9EEE-8061-4304-A7DE-FF2533229C1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323BC-9D0B-442E-A5E5-93EA1CC784C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59C0B-5052-40DC-B9B0-680C9FC4218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5F941-FD33-425B-9293-CC418A0DB15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E37B8-5126-4BAB-901A-EAF65E89936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A4016-1010-4CF8-95ED-F9C5E3122FD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6D26B-22FB-4354-9938-191755F1217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2429" indent="-277857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11430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56002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00574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45146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89718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34290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78862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62B781-6D3F-EC4F-9A63-6C12192AFA99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E82C2-9560-4964-9775-507FF8997D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B04DC-B1AB-4355-AE39-A935343F37B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FB719-E3F1-4E67-921A-77F848F9B01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A8C5C-E0CF-4F1F-AE47-AB4E54420256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FCC37-650E-48DA-9D66-02C8B8A1A3E4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AB368-86A1-489E-AF9F-EAEBDA886470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520C8-1BC6-4662-A464-C6400D7FEC4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9325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62" y="4415479"/>
            <a:ext cx="5048891" cy="41843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AB368-86A1-489E-AF9F-EAEBDA886470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AB368-86A1-489E-AF9F-EAEBDA886470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AB368-86A1-489E-AF9F-EAEBDA886470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2429" indent="-277857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11430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56002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00574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45146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89718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34290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78862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D9A9C9-7C59-AD4A-BFB4-3BC884F46E25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AB368-86A1-489E-AF9F-EAEBDA886470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81" y="4417041"/>
            <a:ext cx="5045852" cy="41827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2429" indent="-277857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11430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56002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00574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45146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89718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34290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78862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210E98-5B54-1F44-8863-A4C9D374F40F}" type="slidenum">
              <a:rPr lang="en-US" sz="1200"/>
              <a:pPr/>
              <a:t>127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BA996C-72D5-6948-BC70-FF07B65BDDF8}" type="slidenum">
              <a:rPr lang="en-US" sz="1200">
                <a:cs typeface="Calibri" charset="0"/>
              </a:rPr>
              <a:pPr/>
              <a:t>12</a:t>
            </a:fld>
            <a:endParaRPr lang="en-US" sz="1200">
              <a:cs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2429" indent="-277857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11430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56002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00574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45146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89718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34290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78862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D27D7-2927-5D45-AF60-C7E9007E7E5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38188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501" y="4410792"/>
            <a:ext cx="5058011" cy="41733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2429" indent="-277857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11430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56002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00574" indent="-222286" defTabSz="92464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45146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89718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34290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78862" indent="-222286" defTabSz="924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94C320-7B33-464F-80D6-1AA235DF56B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482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412" y="4420164"/>
            <a:ext cx="4130911" cy="41796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This shows that you can mix objects of different types according to your needs.  Typically, there will be metadata stored with objects to indicate what type of object they are.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Like HDF4, HDF5 has a grouping structure.  The main difference is that every HDF5 file starts with a root group, whereas HDF4 doesn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t need any groups at all.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99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53"/>
          <p:cNvSpPr txBox="1">
            <a:spLocks noChangeArrowheads="1"/>
          </p:cNvSpPr>
          <p:nvPr userDrawn="1"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www.hdfgroup.org</a:t>
            </a:r>
          </a:p>
        </p:txBody>
      </p:sp>
      <p:pic>
        <p:nvPicPr>
          <p:cNvPr id="6" name="Picture 105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74775" y="239713"/>
            <a:ext cx="1825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The HDF Group</a:t>
            </a:r>
          </a:p>
        </p:txBody>
      </p:sp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 anchor="t"/>
          <a:lstStyle>
            <a:lvl1pPr>
              <a:defRPr sz="4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2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2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2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0054-DEBC-4BC7-AB51-B07CBC93C6B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7948B-92F7-46C0-825B-24D3672FC8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3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623D-0FA2-4457-A4E7-CA0E22B1CE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7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A9CEC-B065-4A1C-B575-9A98871540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8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010400" cy="533400"/>
          </a:xfr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990693-FCA4-456D-B0D1-1E6BC96D03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53389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7010400" cy="533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7B00-2272-4B28-88BE-3425C01440B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642F-E7E4-4580-A3F7-E7F337545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9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</p:spPr>
        <p:txBody>
          <a:bodyPr/>
          <a:lstStyle/>
          <a:p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3980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0B78-7C6C-384C-9F54-06A70B84E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5334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4400" y="1600200"/>
            <a:ext cx="7315200" cy="4572000"/>
          </a:xfrm>
        </p:spPr>
        <p:txBody>
          <a:bodyPr/>
          <a:lstStyle>
            <a:lvl1pPr>
              <a:defRPr sz="3200"/>
            </a:lvl1pPr>
            <a:lvl3pPr>
              <a:defRPr sz="2400"/>
            </a:lvl3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555C-B3BD-054B-BB26-CA1F8880E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81" descr="hdf 7pp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 anchor="t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206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1828800" cy="2286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6" name="Rectangle 206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53200"/>
            <a:ext cx="4114800" cy="2286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7" name="Rectangle 20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553200"/>
            <a:ext cx="762000" cy="2286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fld id="{5A3AD11C-B4D8-4D3F-B349-5D890DBD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376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891D3-C79B-467C-9AA4-487CCCDFB7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9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7ABA3-A1A1-4707-AFAF-690E37C775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2133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362075"/>
          </a:xfrm>
        </p:spPr>
        <p:txBody>
          <a:bodyPr anchor="t"/>
          <a:lstStyle>
            <a:lvl1pPr algn="ctr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ADFF9-2F2D-4D20-86DB-AD3DC4206D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1385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86200" cy="4800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86200" cy="4800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02BCC6-A6E9-4477-A97A-8C49FEE5D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9828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D25F5-1A27-497B-9B5D-3F1318B16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01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CFA244-EDC7-4175-86F8-3DE121B614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4957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483536-7513-45D1-A0A0-45AB5C105D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35679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42C270-2C40-4F17-B7F6-6B154A88FC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1830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1981200" cy="22860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53200"/>
            <a:ext cx="4114800" cy="22860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553200"/>
            <a:ext cx="762000" cy="228600"/>
          </a:xfrm>
        </p:spPr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1CD06F-8A6C-4685-92B6-A0B67BBA17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1549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33D186-D835-4A5A-8453-DC07395837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9663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lang="en-US"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50C489-B96D-4165-BD5C-3CDAE6B436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0296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A6822-8A2E-438A-8FF5-7FF0DBFC3E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36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981200" cy="228600"/>
          </a:xfrm>
        </p:spPr>
        <p:txBody>
          <a:bodyPr/>
          <a:lstStyle/>
          <a:p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7769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A91D-70C3-4ED4-B251-33D1B903B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0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010400" cy="533400"/>
          </a:xfr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/>
          <a:p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238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010400" cy="533400"/>
          </a:xfr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/>
          <a:p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238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99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53"/>
          <p:cNvSpPr txBox="1">
            <a:spLocks noChangeArrowheads="1"/>
          </p:cNvSpPr>
          <p:nvPr userDrawn="1"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www.hdfgroup.org</a:t>
            </a:r>
          </a:p>
        </p:txBody>
      </p:sp>
      <p:pic>
        <p:nvPicPr>
          <p:cNvPr id="6" name="Picture 105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74775" y="239713"/>
            <a:ext cx="1825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The HDF Group</a:t>
            </a:r>
          </a:p>
        </p:txBody>
      </p:sp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 anchor="t"/>
          <a:lstStyle>
            <a:lvl1pPr>
              <a:defRPr sz="4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2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2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2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0054-DEBC-4BC7-AB51-B07CBC93C6B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4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891D3-C79B-467C-9AA4-487CCCDFB7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A6822-8A2E-438A-8FF5-7FF0DBFC3E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36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B191-D192-4155-B7FC-877A6FDF1A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95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0EEDC-5844-4EFA-918A-89CA68A7DE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88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EAFBD-F6C1-4BBC-BE16-6ABDE0D892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B191-D192-4155-B7FC-877A6FDF1A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95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FA78B-0BBB-47B9-88DA-E5C0BFDE8D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11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169EC-85B8-49E2-AEE8-1C12B44850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7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A656B-55CD-44D5-AE92-A264F38D69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9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7948B-92F7-46C0-825B-24D3672FC8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39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623D-0FA2-4457-A4E7-CA0E22B1CE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79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A9CEC-B065-4A1C-B575-9A98871540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82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010400" cy="533400"/>
          </a:xfr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990693-FCA4-456D-B0D1-1E6BC96D03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53389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990693-FCA4-456D-B0D1-1E6BC96D03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6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0EEDC-5844-4EFA-918A-89CA68A7DE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8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EAFBD-F6C1-4BBC-BE16-6ABDE0D892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FA78B-0BBB-47B9-88DA-E5C0BFDE8D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1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169EC-85B8-49E2-AEE8-1C12B44850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A656B-55CD-44D5-AE92-A264F38D69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theme" Target="../theme/theme2.xml"/><Relationship Id="rId17" Type="http://schemas.openxmlformats.org/officeDocument/2006/relationships/image" Target="../media/image5.jpe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theme" Target="../theme/theme3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99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50" descr="hdf 0lin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93" name="Rectangle 10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94" name="Rectangle 10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6895" name="Rectangle 10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AED57B00-2272-4B28-88BE-3425C01440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53"/>
          <p:cNvSpPr txBox="1">
            <a:spLocks noChangeArrowheads="1"/>
          </p:cNvSpPr>
          <p:nvPr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www.hdfgroup.org</a:t>
            </a:r>
          </a:p>
        </p:txBody>
      </p:sp>
      <p:pic>
        <p:nvPicPr>
          <p:cNvPr id="1034" name="Picture 105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400" b="1">
                <a:solidFill>
                  <a:schemeClr val="bg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6294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b="1">
                <a:solidFill>
                  <a:schemeClr val="bg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solidFill>
                  <a:schemeClr val="bg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04F65656-5A70-4E45-ABD8-D5F46971B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hdf bluegreenotxt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239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df 0lin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df bluegreenotxt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239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df 0line"/>
          <p:cNvPicPr>
            <a:picLocks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17" r:id="rId15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99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50" descr="hdf 0line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93" name="Rectangle 10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94" name="Rectangle 10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6895" name="Rectangle 10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AED57B00-2272-4B28-88BE-3425C01440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53"/>
          <p:cNvSpPr txBox="1">
            <a:spLocks noChangeArrowheads="1"/>
          </p:cNvSpPr>
          <p:nvPr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www.hdfgroup.org</a:t>
            </a:r>
          </a:p>
        </p:txBody>
      </p:sp>
      <p:pic>
        <p:nvPicPr>
          <p:cNvPr id="1034" name="Picture 105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it.ly/QuinceyKozio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hdfgroup.org/HDF5/users5.html" TargetMode="Externa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fgroup.org/HDF5/PHDF5/" TargetMode="External"/><Relationship Id="rId4" Type="http://schemas.openxmlformats.org/officeDocument/2006/relationships/hyperlink" Target="http://www.hdfgroup.org/HDF5/Tuto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2.png"/><Relationship Id="rId5" Type="http://schemas.openxmlformats.org/officeDocument/2006/relationships/chart" Target="../charts/chart3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cs.anl.gov/research/projects/darshan/" TargetMode="Externa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dfgroup.org/projects/hdfserver/" TargetMode="External"/><Relationship Id="rId3" Type="http://schemas.openxmlformats.org/officeDocument/2006/relationships/hyperlink" Target="http://svn.hdfgroup.uiuc.edu/h5netvol/trunk/" TargetMode="Externa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hyperlink" Target="mailto:help@hdfgroup.org" TargetMode="Externa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hdfgroup.org/HDF5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.usa.gov/1sIU8u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fgroup.org/hdf-java-html/hdfview/" TargetMode="External"/><Relationship Id="rId4" Type="http://schemas.openxmlformats.org/officeDocument/2006/relationships/hyperlink" Target="http://www.hdfgroup.org/ftp/HDF5/examples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hdfgroup.org/HDF5/doc/RM/CollectiveCalls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hdfgroup.org/HDF5/Tutor/parallel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dfgroup.org/HDF5/doc/RM/CollectiveCalls.html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Parallel HDF5</a:t>
            </a:r>
            <a:endParaRPr lang="en-US" dirty="0" smtClean="0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2735263" y="471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Quincey Koziol</a:t>
            </a:r>
          </a:p>
          <a:p>
            <a:r>
              <a:rPr lang="en-US" dirty="0">
                <a:latin typeface="Arial" charset="0"/>
              </a:rPr>
              <a:t>Director of Core Software &amp; HPC</a:t>
            </a:r>
          </a:p>
          <a:p>
            <a:r>
              <a:rPr lang="en-US" dirty="0">
                <a:latin typeface="Arial" charset="0"/>
              </a:rPr>
              <a:t>The HDF </a:t>
            </a:r>
            <a:r>
              <a:rPr lang="en-US" dirty="0" smtClean="0">
                <a:latin typeface="Arial" charset="0"/>
              </a:rPr>
              <a:t>Group</a:t>
            </a:r>
          </a:p>
          <a:p>
            <a:r>
              <a:rPr lang="en-US" dirty="0" err="1" smtClean="0">
                <a:latin typeface="Arial" charset="0"/>
              </a:rPr>
              <a:t>koziol@hdfgroup.org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  <a:hlinkClick r:id="rId3"/>
              </a:rPr>
              <a:t>http://bit.ly/QuinceyKoziol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0054-DEBC-4BC7-AB51-B07CBC93C6B2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3666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Who uses HDF5?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780043"/>
          </a:xfrm>
        </p:spPr>
        <p:txBody>
          <a:bodyPr>
            <a:spAutoFit/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Examples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HDF5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user communities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Astrophysics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Astronomers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NASA Earth Science Enterprise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Dept. of Energy Labs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Supercomputing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Centers </a:t>
            </a:r>
            <a:r>
              <a:rPr lang="en-US" sz="2200" dirty="0">
                <a:latin typeface="Arial" charset="0"/>
                <a:ea typeface="ＭＳ Ｐゴシック" charset="0"/>
              </a:rPr>
              <a:t>in US, Europe and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Asia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Synchrotrons and Light Sources in US and Europe</a:t>
            </a:r>
            <a:endParaRPr lang="en-US" sz="22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Financial Institutions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NOAA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Engineering &amp; Manufacturing Industries</a:t>
            </a:r>
            <a:endParaRPr lang="en-US" sz="22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Many others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 a more detailed list, visit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hlinkClick r:id="rId3"/>
              </a:rPr>
              <a:t>http://www.hdfgroup.org/HDF5/users5.html</a:t>
            </a:r>
            <a:endParaRPr lang="en-US" sz="2200" dirty="0">
              <a:latin typeface="Arial" charset="0"/>
              <a:ea typeface="ＭＳ Ｐゴシック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0B7EE9-5A2B-A448-B7BC-7D7A85E7DE52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2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Process  (Process 0) </a:t>
            </a:r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processes enter a synchronization point.</a:t>
            </a:r>
          </a:p>
          <a:p>
            <a:r>
              <a:rPr lang="en-US" dirty="0"/>
              <a:t>Process 0 writes all the dirty entries to disk while other processes </a:t>
            </a:r>
            <a:r>
              <a:rPr lang="en-US" dirty="0" smtClean="0"/>
              <a:t>wait</a:t>
            </a:r>
            <a:endParaRPr lang="en-US" dirty="0"/>
          </a:p>
          <a:p>
            <a:r>
              <a:rPr lang="en-US" dirty="0"/>
              <a:t>Process 0 marks all the dirty entries as clean</a:t>
            </a:r>
          </a:p>
          <a:p>
            <a:r>
              <a:rPr lang="en-US" dirty="0"/>
              <a:t>Process 0 broadcasts the cleaned entries to all </a:t>
            </a:r>
            <a:r>
              <a:rPr lang="en-US" dirty="0" smtClean="0"/>
              <a:t>processes, which mark </a:t>
            </a:r>
            <a:r>
              <a:rPr lang="en-US" dirty="0"/>
              <a:t>them as clean too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7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processes enter a synchronization point.</a:t>
            </a:r>
          </a:p>
          <a:p>
            <a:r>
              <a:rPr lang="en-US" dirty="0"/>
              <a:t>Process 0 </a:t>
            </a:r>
            <a:r>
              <a:rPr lang="en-US" dirty="0" smtClean="0"/>
              <a:t>broadcasts the metadata that needs to be flushed to all processes</a:t>
            </a:r>
          </a:p>
          <a:p>
            <a:r>
              <a:rPr lang="en-US" dirty="0" smtClean="0"/>
              <a:t>Each process algorithmically determines which metadata cache entries it should write, and writes them to disk independently</a:t>
            </a:r>
          </a:p>
          <a:p>
            <a:r>
              <a:rPr lang="en-US" dirty="0" smtClean="0"/>
              <a:t>All processes mark the flushed metadata as clean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9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tools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102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tools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3276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h5perf</a:t>
            </a:r>
          </a:p>
          <a:p>
            <a:pPr lvl="1" eaLnBrk="1" hangingPunct="1"/>
            <a:r>
              <a:rPr lang="en-US" sz="3200" dirty="0" smtClean="0"/>
              <a:t>Performance measuring tool showing      I/O performance for different I/O APIs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1950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h5perf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I/O performance measurement tool</a:t>
            </a:r>
          </a:p>
          <a:p>
            <a:pPr eaLnBrk="1" hangingPunct="1"/>
            <a:r>
              <a:rPr lang="en-US" dirty="0" smtClean="0"/>
              <a:t>Tests 3 File I/O APIs:</a:t>
            </a:r>
          </a:p>
          <a:p>
            <a:pPr lvl="1" eaLnBrk="1" hangingPunct="1"/>
            <a:r>
              <a:rPr lang="en-US" dirty="0" smtClean="0"/>
              <a:t>POSIX I/O (open/write/read/close…)</a:t>
            </a:r>
          </a:p>
          <a:p>
            <a:pPr lvl="1" eaLnBrk="1" hangingPunct="1"/>
            <a:r>
              <a:rPr lang="en-US" dirty="0" smtClean="0"/>
              <a:t>MPI-I/O (</a:t>
            </a:r>
            <a:r>
              <a:rPr lang="en-US" dirty="0" err="1" smtClean="0"/>
              <a:t>MPI_File</a:t>
            </a:r>
            <a:r>
              <a:rPr lang="en-US" dirty="0" smtClean="0"/>
              <a:t>_{</a:t>
            </a:r>
            <a:r>
              <a:rPr lang="en-US" dirty="0" err="1" smtClean="0"/>
              <a:t>open,write,read,close</a:t>
            </a:r>
            <a:r>
              <a:rPr lang="en-US" dirty="0" smtClean="0"/>
              <a:t>})</a:t>
            </a:r>
          </a:p>
          <a:p>
            <a:pPr lvl="1" eaLnBrk="1" hangingPunct="1"/>
            <a:r>
              <a:rPr lang="en-US" dirty="0" smtClean="0"/>
              <a:t>HDF5 (H5Fopen/H5Dwrite/H5Dread/H5Fclose)</a:t>
            </a:r>
          </a:p>
          <a:p>
            <a:pPr eaLnBrk="1" hangingPunct="1"/>
            <a:r>
              <a:rPr lang="en-US" dirty="0" smtClean="0"/>
              <a:t>An indication of I/O speed upper limits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5693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Useful parallel HDF5 </a:t>
            </a:r>
            <a:r>
              <a:rPr lang="en-US" dirty="0"/>
              <a:t>l</a:t>
            </a:r>
            <a:r>
              <a:rPr lang="en-US" dirty="0" smtClean="0"/>
              <a:t>inks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Parallel HDF information site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http://www.hdfgroup.org/HDF5/PHDF5/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Parallel HDF5 tutorial available at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http://www.hdfgroup.org/HDF5/Tutor/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HDF Help email address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help@hdfgroup.org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8299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features in hdf5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106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PHDF5 Improvements in Progress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Multi-dataset read/write operations</a:t>
            </a:r>
          </a:p>
          <a:p>
            <a:pPr lvl="1" eaLnBrk="1" hangingPunct="1"/>
            <a:r>
              <a:rPr lang="en-US" dirty="0" smtClean="0"/>
              <a:t>Allows single collective operation on multiple datasets</a:t>
            </a:r>
          </a:p>
          <a:p>
            <a:pPr lvl="2" eaLnBrk="1" hangingPunct="1"/>
            <a:r>
              <a:rPr lang="en-US" dirty="0" smtClean="0"/>
              <a:t>Similar to </a:t>
            </a:r>
            <a:r>
              <a:rPr lang="en-US" dirty="0" err="1" smtClean="0"/>
              <a:t>PnetCDF</a:t>
            </a:r>
            <a:r>
              <a:rPr lang="en-US" dirty="0" smtClean="0"/>
              <a:t> “write-combining” feature</a:t>
            </a:r>
          </a:p>
          <a:p>
            <a:pPr lvl="1" eaLnBrk="1" hangingPunct="1"/>
            <a:r>
              <a:rPr lang="en-US" dirty="0" smtClean="0"/>
              <a:t>H5Dmulti_read/write(&lt;array of datasets, selections, </a:t>
            </a:r>
            <a:r>
              <a:rPr lang="en-US" dirty="0" err="1" smtClean="0"/>
              <a:t>etc</a:t>
            </a:r>
            <a:r>
              <a:rPr lang="en-US" dirty="0" smtClean="0"/>
              <a:t>&gt;)</a:t>
            </a:r>
          </a:p>
          <a:p>
            <a:pPr lvl="1" eaLnBrk="1" hangingPunct="1"/>
            <a:r>
              <a:rPr lang="en-US" dirty="0" smtClean="0"/>
              <a:t>Order of magnitude speedup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834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H5Dwrite vs. H5Dwrite_multi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952199"/>
              </p:ext>
            </p:extLst>
          </p:nvPr>
        </p:nvGraphicFramePr>
        <p:xfrm>
          <a:off x="850900" y="1339850"/>
          <a:ext cx="74422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2200" y="914400"/>
            <a:ext cx="45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Chunked floating-point datasets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105400"/>
            <a:ext cx="1846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Rank = 1</a:t>
            </a:r>
          </a:p>
          <a:p>
            <a:r>
              <a:rPr lang="en-US" sz="1800" dirty="0" smtClean="0">
                <a:latin typeface="Arial"/>
                <a:cs typeface="Arial"/>
              </a:rPr>
              <a:t>Dims = 200</a:t>
            </a:r>
          </a:p>
          <a:p>
            <a:r>
              <a:rPr lang="en-US" sz="1800" dirty="0" smtClean="0">
                <a:latin typeface="Arial"/>
                <a:cs typeface="Arial"/>
              </a:rPr>
              <a:t>Chunk size = 20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9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H5Dwrite vs. H5Dwrite_multi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30758"/>
              </p:ext>
            </p:extLst>
          </p:nvPr>
        </p:nvGraphicFramePr>
        <p:xfrm>
          <a:off x="4152900" y="3327400"/>
          <a:ext cx="838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Worksheet" r:id="rId3" imgW="838200" imgH="203200" progId="Excel.Sheet.12">
                  <p:embed/>
                </p:oleObj>
              </mc:Choice>
              <mc:Fallback>
                <p:oleObj name="Worksheet" r:id="rId3" imgW="838200" imgH="20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3327400"/>
                        <a:ext cx="838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288656"/>
              </p:ext>
            </p:extLst>
          </p:nvPr>
        </p:nvGraphicFramePr>
        <p:xfrm>
          <a:off x="457200" y="1295400"/>
          <a:ext cx="784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914400"/>
            <a:ext cx="483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Contiguous floating-point datasets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109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9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 anchor="ctr" anchorCtr="0">
            <a:normAutofit/>
          </a:bodyPr>
          <a:lstStyle/>
          <a:p>
            <a:r>
              <a:rPr lang="en-US" sz="3600" dirty="0" smtClean="0"/>
              <a:t>The HDF Group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8686800" cy="48006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Established in 1988</a:t>
            </a:r>
          </a:p>
          <a:p>
            <a:pPr lvl="1"/>
            <a:r>
              <a:rPr lang="en-US" sz="2600" dirty="0" smtClean="0"/>
              <a:t>18 years at University of Illinois’ National Center for Supercomputing Applications</a:t>
            </a:r>
          </a:p>
          <a:p>
            <a:pPr lvl="1"/>
            <a:r>
              <a:rPr lang="en-US" sz="2600" dirty="0"/>
              <a:t>8</a:t>
            </a:r>
            <a:r>
              <a:rPr lang="en-US" sz="2600" dirty="0" smtClean="0"/>
              <a:t> years as independent non-profit </a:t>
            </a:r>
            <a:r>
              <a:rPr lang="en-US" sz="2600" dirty="0" smtClean="0"/>
              <a:t>company:</a:t>
            </a:r>
            <a:endParaRPr lang="en-US" sz="2600" dirty="0" smtClean="0"/>
          </a:p>
          <a:p>
            <a:pPr marL="914400" lvl="2" indent="0">
              <a:buNone/>
            </a:pPr>
            <a:r>
              <a:rPr lang="en-US" dirty="0" smtClean="0"/>
              <a:t>“The HDF Group”</a:t>
            </a:r>
          </a:p>
          <a:p>
            <a:pPr lvl="0"/>
            <a:r>
              <a:rPr lang="en-US" dirty="0" smtClean="0"/>
              <a:t>The HDF Group owns HDF4 and HDF5</a:t>
            </a:r>
          </a:p>
          <a:p>
            <a:pPr lvl="1"/>
            <a:r>
              <a:rPr lang="en-US" sz="2600" dirty="0" smtClean="0"/>
              <a:t>HDF4 &amp; HDF5 formats, libraries, and tools are open source and freely available with BSD-style license</a:t>
            </a:r>
          </a:p>
          <a:p>
            <a:r>
              <a:rPr lang="en-US" dirty="0" smtClean="0"/>
              <a:t>Currently employ 37 people</a:t>
            </a:r>
          </a:p>
          <a:p>
            <a:pPr lvl="1"/>
            <a:r>
              <a:rPr lang="en-US" i="1" dirty="0" smtClean="0"/>
              <a:t>Always looking for more developers!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2BE39-D6F0-4B70-B47C-2166E0E553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19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PHDF5 Improvements in Progress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Avoid file truncation</a:t>
            </a:r>
          </a:p>
          <a:p>
            <a:pPr lvl="1" eaLnBrk="1" hangingPunct="1"/>
            <a:r>
              <a:rPr lang="en-US" dirty="0" smtClean="0"/>
              <a:t>File format currently requires call to truncate file, when closing</a:t>
            </a:r>
          </a:p>
          <a:p>
            <a:pPr lvl="1" eaLnBrk="1" hangingPunct="1"/>
            <a:r>
              <a:rPr lang="en-US" dirty="0" smtClean="0"/>
              <a:t>Expensive in parallel (</a:t>
            </a:r>
            <a:r>
              <a:rPr lang="en-US" dirty="0" err="1" smtClean="0"/>
              <a:t>MPI_File_set_size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Change to file format will eliminate truncate call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295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PHDF5 Improvements in Progress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Collective Object Open</a:t>
            </a:r>
          </a:p>
          <a:p>
            <a:pPr lvl="1" eaLnBrk="1" hangingPunct="1"/>
            <a:r>
              <a:rPr lang="en-US" dirty="0" smtClean="0"/>
              <a:t>Currently, object open is independent</a:t>
            </a:r>
          </a:p>
          <a:p>
            <a:pPr lvl="1" eaLnBrk="1" hangingPunct="1"/>
            <a:r>
              <a:rPr lang="en-US" dirty="0" smtClean="0"/>
              <a:t>All processes perform I/O to read metadata from file, resulting in I/O storm at file system</a:t>
            </a:r>
          </a:p>
          <a:p>
            <a:pPr lvl="1" eaLnBrk="1" hangingPunct="1"/>
            <a:r>
              <a:rPr lang="en-US" dirty="0" smtClean="0"/>
              <a:t>Change will allow a single process to read, then broadcast metadata to other processes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0158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Object Open Performance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630" r="263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229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autotuning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Focus 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113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9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Background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Software Autotuning: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Employ empirical techniques to evaluate a set of alternative mappings of computation kernels to an architecture and select the mapping that obtains the best performance. 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Autotuning Categories: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Self-tuning library generators such as ATLAS, PhiPAC and OSKI for linear algebra, etc.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Compiler-based autotuners that automatically generate and search a set of alternative implementations of a computation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Application-level autotuners that automate empirical search across a set of parameter values proposed by the application programmer </a:t>
            </a:r>
          </a:p>
          <a:p>
            <a:pPr lvl="1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HDF5 Autotuning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Because the dominant I/O support request at NERSC is poor I/O performance, many/most of which can be solved by enabling </a:t>
            </a:r>
            <a:r>
              <a:rPr lang="en-US" dirty="0" err="1">
                <a:latin typeface="Arial" charset="0"/>
                <a:ea typeface="ＭＳ Ｐゴシック" charset="0"/>
              </a:rPr>
              <a:t>Lustre</a:t>
            </a:r>
            <a:r>
              <a:rPr lang="en-US" dirty="0">
                <a:latin typeface="Arial" charset="0"/>
                <a:ea typeface="ＭＳ Ｐゴシック" charset="0"/>
              </a:rPr>
              <a:t> striping, or tuning another I/O parameter</a:t>
            </a:r>
          </a:p>
          <a:p>
            <a:pPr lvl="1"/>
            <a:r>
              <a:rPr lang="en-US" i="1" dirty="0" smtClean="0">
                <a:latin typeface="Arial" charset="0"/>
                <a:ea typeface="ＭＳ Ｐゴシック" charset="0"/>
              </a:rPr>
              <a:t>Users shouldn’t </a:t>
            </a:r>
            <a:r>
              <a:rPr lang="en-US" i="1" dirty="0">
                <a:latin typeface="Arial" charset="0"/>
                <a:ea typeface="ＭＳ Ｐゴシック" charset="0"/>
              </a:rPr>
              <a:t>have to figure this stuff out!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Areas of Focus: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Evaluate techniques for </a:t>
            </a:r>
            <a:r>
              <a:rPr lang="en-US" dirty="0" err="1">
                <a:latin typeface="Arial" charset="0"/>
                <a:ea typeface="ＭＳ Ｐゴシック" charset="0"/>
              </a:rPr>
              <a:t>autotuning</a:t>
            </a:r>
            <a:r>
              <a:rPr lang="en-US" dirty="0">
                <a:latin typeface="Arial" charset="0"/>
                <a:ea typeface="ＭＳ Ｐゴシック" charset="0"/>
              </a:rPr>
              <a:t> HPC application I/O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File system, MPI, HDF5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Record and Replay HDF5 I/O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7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105400"/>
          </a:xfrm>
        </p:spPr>
        <p:txBody>
          <a:bodyPr>
            <a:normAutofit fontScale="925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Goal: Avoid tuning each application to each machine and file system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Create I/O autotuner library that can inject “optimal” parameters for I/O operations on a given system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Using Darshan* tool to create wrappers for HDF5 calls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Application can be dynamically linked with I/O autotuning library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No changes to application or HDF5 library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Using several HPC applications currently: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VPIC, GCRM, Vorpal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381000" y="6172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* - </a:t>
            </a:r>
            <a:r>
              <a:rPr lang="en-US">
                <a:hlinkClick r:id="rId2"/>
              </a:rPr>
              <a:t>http://www.mcs.anl.gov/research/projects/darshan/</a:t>
            </a:r>
            <a:r>
              <a:rPr lang="en-US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Initial parameters of interest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File System (Lustre): stripe count, stripe unit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MPI-I/O: Collective buffer size, coll. buffer nodes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HDF5: Alignment, sieve buffer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4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pic>
        <p:nvPicPr>
          <p:cNvPr id="6144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b="104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7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Exploration/Generation Process: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Iterate over running application many times: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Intercept application’s I/O calls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Inject autotuning parameters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Measure resulting performance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Analyze performance information from many application runs to create configuration file,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with best parameters found for application/machine/file system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8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 anchor="ctr"/>
          <a:lstStyle/>
          <a:p>
            <a:r>
              <a:rPr lang="en-US">
                <a:latin typeface="Arial" charset="0"/>
              </a:rPr>
              <a:t>HDF5 Technology Platform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86400"/>
          </a:xfrm>
        </p:spPr>
        <p:txBody>
          <a:bodyPr>
            <a:normAutofit lnSpcReduction="10000"/>
          </a:bodyPr>
          <a:lstStyle/>
          <a:p>
            <a:pPr marL="347472" indent="-347472">
              <a:defRPr/>
            </a:pPr>
            <a:r>
              <a:rPr lang="en-US" dirty="0" smtClean="0"/>
              <a:t>HDF5 Abstract Data Model</a:t>
            </a:r>
          </a:p>
          <a:p>
            <a:pPr marL="747522" lvl="1" indent="-347472">
              <a:defRPr/>
            </a:pPr>
            <a:r>
              <a:rPr lang="en-US" sz="2400" dirty="0" smtClean="0"/>
              <a:t>Defines the “building blocks” for data organization and specification</a:t>
            </a:r>
          </a:p>
          <a:p>
            <a:pPr marL="740664" lvl="1" indent="-347472">
              <a:defRPr/>
            </a:pPr>
            <a:r>
              <a:rPr lang="en-US" sz="2400" dirty="0" smtClean="0"/>
              <a:t>Files, Groups, Links, Datasets, Attributes, </a:t>
            </a:r>
            <a:r>
              <a:rPr lang="en-US" sz="2400" dirty="0" err="1" smtClean="0"/>
              <a:t>Datatypes</a:t>
            </a:r>
            <a:r>
              <a:rPr lang="en-US" sz="2400" dirty="0" smtClean="0"/>
              <a:t>, </a:t>
            </a:r>
            <a:r>
              <a:rPr lang="en-US" sz="2400" dirty="0" err="1" smtClean="0"/>
              <a:t>Dataspaces</a:t>
            </a:r>
            <a:endParaRPr lang="en-US" sz="2400" dirty="0" smtClean="0"/>
          </a:p>
          <a:p>
            <a:pPr marL="347472" indent="-347472">
              <a:spcBef>
                <a:spcPts val="2400"/>
              </a:spcBef>
              <a:defRPr/>
            </a:pPr>
            <a:r>
              <a:rPr lang="en-US" dirty="0" smtClean="0">
                <a:solidFill>
                  <a:srgbClr val="B2B2B2"/>
                </a:solidFill>
              </a:rPr>
              <a:t>HDF5 Software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Tools 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Language Interfaces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HDF5 Library</a:t>
            </a:r>
          </a:p>
          <a:p>
            <a:pPr marL="347472" indent="-347472">
              <a:spcBef>
                <a:spcPts val="2400"/>
              </a:spcBef>
              <a:defRPr/>
            </a:pPr>
            <a:r>
              <a:rPr lang="en-US" dirty="0" smtClean="0">
                <a:solidFill>
                  <a:srgbClr val="B2B2B2"/>
                </a:solidFill>
              </a:rPr>
              <a:t>HDF5 Binary File Format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Bit-level organization of HDF5 file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Defined by HDF5 File Format Specification</a:t>
            </a:r>
            <a:endParaRPr lang="en-US" sz="2200" dirty="0" smtClean="0">
              <a:solidFill>
                <a:srgbClr val="B2B2B2"/>
              </a:solidFill>
            </a:endParaRPr>
          </a:p>
        </p:txBody>
      </p:sp>
      <p:sp>
        <p:nvSpPr>
          <p:cNvPr id="4505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0CFD31-C942-A84C-95AC-3396BD33803D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57200" y="3122612"/>
            <a:ext cx="8229600" cy="1588"/>
          </a:xfrm>
          <a:prstGeom prst="line">
            <a:avLst/>
          </a:prstGeom>
          <a:solidFill>
            <a:schemeClr val="accent1"/>
          </a:solidFill>
          <a:ln w="12700" cap="rnd" cmpd="sng" algn="ctr">
            <a:gradFill flip="none" rotWithShape="1">
              <a:gsLst>
                <a:gs pos="0">
                  <a:srgbClr val="008000"/>
                </a:gs>
                <a:gs pos="100000">
                  <a:srgbClr val="0000FF"/>
                </a:gs>
                <a:gs pos="50000">
                  <a:srgbClr val="007D7A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cxnSp>
      <p:cxnSp>
        <p:nvCxnSpPr>
          <p:cNvPr id="13" name="Straight Connector 12"/>
          <p:cNvCxnSpPr/>
          <p:nvPr/>
        </p:nvCxnSpPr>
        <p:spPr bwMode="auto">
          <a:xfrm>
            <a:off x="457200" y="5029200"/>
            <a:ext cx="8229600" cy="1588"/>
          </a:xfrm>
          <a:prstGeom prst="line">
            <a:avLst/>
          </a:prstGeom>
          <a:solidFill>
            <a:schemeClr val="accent1"/>
          </a:solidFill>
          <a:ln w="12700" cap="rnd" cmpd="sng" algn="ctr">
            <a:gradFill flip="none" rotWithShape="1">
              <a:gsLst>
                <a:gs pos="0">
                  <a:srgbClr val="008000"/>
                </a:gs>
                <a:gs pos="100000">
                  <a:srgbClr val="0000FF"/>
                </a:gs>
                <a:gs pos="50000">
                  <a:srgbClr val="007D7A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cxn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65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Using the I/O Autotuning Library: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Dynamically link with I/O autotuner library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I/O autotuner library automatically reads parameters from config file created during exploration process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I/O autotuner automatically injects autotuning parameters as application operates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pic>
        <p:nvPicPr>
          <p:cNvPr id="64517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6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pic>
        <p:nvPicPr>
          <p:cNvPr id="6553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" t="-2098" r="957" b="1675"/>
          <a:stretch>
            <a:fillRect/>
          </a:stretch>
        </p:blipFill>
        <p:spPr>
          <a:xfrm>
            <a:off x="457200" y="762000"/>
            <a:ext cx="8416925" cy="57070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4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pic>
        <p:nvPicPr>
          <p:cNvPr id="6656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r="4137"/>
          <a:stretch>
            <a:fillRect/>
          </a:stretch>
        </p:blipFill>
        <p:spPr>
          <a:xfrm>
            <a:off x="381000" y="914400"/>
            <a:ext cx="8458200" cy="5486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Autotuning</a:t>
            </a:r>
            <a:r>
              <a:rPr lang="en-US" dirty="0" smtClean="0"/>
              <a:t> in HDF5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“Auto</a:t>
            </a:r>
            <a:r>
              <a:rPr lang="en-US" dirty="0"/>
              <a:t>-Tuning of Parallel IO Parameters for HDF5 </a:t>
            </a:r>
            <a:r>
              <a:rPr lang="en-US" dirty="0" smtClean="0"/>
              <a:t>Applications”, </a:t>
            </a:r>
            <a:r>
              <a:rPr lang="en-US" dirty="0" err="1" smtClean="0"/>
              <a:t>Babak</a:t>
            </a:r>
            <a:r>
              <a:rPr lang="en-US" dirty="0" smtClean="0"/>
              <a:t> </a:t>
            </a:r>
            <a:r>
              <a:rPr lang="en-US" dirty="0" err="1" smtClean="0"/>
              <a:t>Behzad</a:t>
            </a:r>
            <a:r>
              <a:rPr lang="en-US" dirty="0" smtClean="0"/>
              <a:t>, et al, poster @ SC12</a:t>
            </a:r>
          </a:p>
          <a:p>
            <a:r>
              <a:rPr lang="en-US" dirty="0" smtClean="0"/>
              <a:t>"</a:t>
            </a:r>
            <a:r>
              <a:rPr lang="en-US" dirty="0"/>
              <a:t>Taming Parallel I/O Complexity with Auto-</a:t>
            </a:r>
            <a:r>
              <a:rPr lang="en-US" dirty="0" smtClean="0"/>
              <a:t>Tuning”, </a:t>
            </a:r>
            <a:r>
              <a:rPr lang="en-US" dirty="0" err="1" smtClean="0"/>
              <a:t>Babak</a:t>
            </a:r>
            <a:r>
              <a:rPr lang="en-US" dirty="0" smtClean="0"/>
              <a:t> </a:t>
            </a:r>
            <a:r>
              <a:rPr lang="en-US" dirty="0" err="1" smtClean="0"/>
              <a:t>Behzad</a:t>
            </a:r>
            <a:r>
              <a:rPr lang="en-US" dirty="0" smtClean="0"/>
              <a:t>, et al, SC13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0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Autotuning HPC I/O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Remaining research: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Determine “speed of light” for I/O on system and use that to define “</a:t>
            </a:r>
            <a:r>
              <a:rPr lang="en-US" altLang="ja-JP">
                <a:latin typeface="Arial" charset="0"/>
                <a:ea typeface="ＭＳ Ｐゴシック" charset="0"/>
              </a:rPr>
              <a:t>good enough</a:t>
            </a:r>
            <a:r>
              <a:rPr 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performance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Entire space is too large to fully explore, we are now evaluating genetic algorithm techniques to help find “good enough” parameters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How to factor out “unlucky” exploration runs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Methods for avoiding overriding application parameters with autotuned parameters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7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8001000" cy="5334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dirty="0" smtClean="0"/>
              <a:t>Other HDF5 Improvements in Progress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Single-Writer/Multiple-Reader (SWMR)</a:t>
            </a:r>
          </a:p>
          <a:p>
            <a:pPr eaLnBrk="1" hangingPunct="1"/>
            <a:r>
              <a:rPr lang="en-US" sz="3600" dirty="0" smtClean="0"/>
              <a:t>Virtual Object Layer (VOL)</a:t>
            </a:r>
          </a:p>
          <a:p>
            <a:pPr eaLnBrk="1" hangingPunct="1"/>
            <a:r>
              <a:rPr lang="en-US" sz="3600" dirty="0" smtClean="0"/>
              <a:t>Virtual Datasets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235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Single-Writer/Multiple-Reader (SWMR)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Improves HDF5 for Data Acquisition: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Allows simultaneous data gathering and monitoring/analysis</a:t>
            </a: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Focused on storing data sequences for high-speed data sources</a:t>
            </a:r>
          </a:p>
          <a:p>
            <a:r>
              <a:rPr lang="en-US" sz="3200" dirty="0" smtClean="0">
                <a:latin typeface="Arial" charset="0"/>
                <a:ea typeface="ＭＳ Ｐゴシック" charset="0"/>
              </a:rPr>
              <a:t>Supports </a:t>
            </a:r>
            <a:r>
              <a:rPr lang="en-US" sz="3200" dirty="0">
                <a:latin typeface="Arial" charset="0"/>
                <a:ea typeface="ＭＳ Ｐゴシック" charset="0"/>
              </a:rPr>
              <a:t>‘Ordered Updates’ to file:</a:t>
            </a:r>
          </a:p>
          <a:p>
            <a:pPr lvl="1"/>
            <a:r>
              <a:rPr lang="en-US" sz="3200" dirty="0">
                <a:latin typeface="Arial" charset="0"/>
                <a:ea typeface="ＭＳ Ｐゴシック" charset="0"/>
              </a:rPr>
              <a:t>Crash-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proofs accessing HDF5 file</a:t>
            </a:r>
            <a:endParaRPr lang="en-US" sz="32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Possibly </a:t>
            </a:r>
            <a:r>
              <a:rPr lang="en-US" sz="3200" dirty="0">
                <a:latin typeface="Arial" charset="0"/>
                <a:ea typeface="ＭＳ Ｐゴシック" charset="0"/>
              </a:rPr>
              <a:t>uses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small amount of extra space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January 21,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5CBE4-D43A-1845-A972-2D52D3A608C3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127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for Light and Neutron Sources Forum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object layer (</a:t>
            </a:r>
            <a:r>
              <a:rPr lang="en-US" dirty="0" err="1" smtClean="0"/>
              <a:t>vOL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128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2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Object Layer (VOL)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 </a:t>
            </a:r>
          </a:p>
          <a:p>
            <a:pPr lvl="1">
              <a:buFont typeface="Lucida Grande"/>
              <a:buChar char="-"/>
            </a:pPr>
            <a:r>
              <a:rPr lang="en-US" dirty="0"/>
              <a:t>P</a:t>
            </a:r>
            <a:r>
              <a:rPr lang="en-US" dirty="0" smtClean="0"/>
              <a:t>rovide an application with </a:t>
            </a:r>
            <a:r>
              <a:rPr lang="en-US" dirty="0"/>
              <a:t>the HDF5 data model and API, but allow different underlying storage mechanisms</a:t>
            </a:r>
          </a:p>
          <a:p>
            <a:r>
              <a:rPr lang="en-US" dirty="0" smtClean="0"/>
              <a:t>New layer below HDF5 API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Intercepts all API calls that can touch the data on disk and routes them to a VOL plugin</a:t>
            </a:r>
          </a:p>
          <a:p>
            <a:r>
              <a:rPr lang="en-US" dirty="0" smtClean="0"/>
              <a:t>Potential VOL plugins: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Native HDF5 driver (writes to HDF5 file)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Raw driver (maps groups to file system directories and datasets to files in directories)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Remote driver (the file exists on a remote machine)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1E2F28-D8B8-F74C-92DD-8686CD133381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13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HDF5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 Model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File – Container for objects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Groups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 provide structure among objects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Datasets – where the primary data goes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Data arrays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Rich set of </a:t>
            </a:r>
            <a:r>
              <a:rPr lang="en-US" dirty="0" err="1">
                <a:latin typeface="Arial" charset="0"/>
                <a:ea typeface="ＭＳ Ｐゴシック" charset="0"/>
              </a:rPr>
              <a:t>datatype</a:t>
            </a:r>
            <a:r>
              <a:rPr lang="en-US" dirty="0">
                <a:latin typeface="Arial" charset="0"/>
                <a:ea typeface="ＭＳ Ｐゴシック" charset="0"/>
              </a:rPr>
              <a:t> options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Flexible, efficient storage and I/O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Attributes, for metadata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76225" y="527685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Everything else is built essentially from these parts.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296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 Plugins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763000" cy="5029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590800"/>
            <a:ext cx="49530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VOL plugins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Object Layer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1237" y="373992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63000" cy="5257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8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the VFL?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VFL is implemented below the HDF5 abstract model</a:t>
            </a:r>
          </a:p>
          <a:p>
            <a:pPr lvl="1">
              <a:buFont typeface="Lucida Grande"/>
              <a:buChar char="-"/>
            </a:pPr>
            <a:r>
              <a:rPr lang="en-US" dirty="0"/>
              <a:t>D</a:t>
            </a:r>
            <a:r>
              <a:rPr lang="en-US" dirty="0" smtClean="0"/>
              <a:t>eals with blocks of bytes in the storage container</a:t>
            </a:r>
          </a:p>
          <a:p>
            <a:pPr lvl="1">
              <a:buFont typeface="Lucida Grande"/>
              <a:buChar char="-"/>
            </a:pPr>
            <a:r>
              <a:rPr lang="en-US" dirty="0"/>
              <a:t>D</a:t>
            </a:r>
            <a:r>
              <a:rPr lang="en-US" dirty="0" smtClean="0"/>
              <a:t>oes not recognize HDF5 objects nor abstract operations on those objects</a:t>
            </a:r>
          </a:p>
          <a:p>
            <a:r>
              <a:rPr lang="en-US" sz="3200" dirty="0" smtClean="0"/>
              <a:t>VOL is layered right below the API layer to capture the HDF5 data model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1237" y="373992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9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API Function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hid_t</a:t>
            </a:r>
            <a:r>
              <a:rPr lang="en-US" sz="2400" dirty="0" smtClean="0">
                <a:latin typeface="Consolas"/>
                <a:cs typeface="Consolas"/>
              </a:rPr>
              <a:t> H5Dcreate2 (</a:t>
            </a: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loc_id</a:t>
            </a:r>
            <a:r>
              <a:rPr lang="en-US" sz="2400" dirty="0">
                <a:latin typeface="Consolas"/>
                <a:cs typeface="Consolas"/>
              </a:rPr>
              <a:t>, </a:t>
            </a:r>
            <a:r>
              <a:rPr lang="en-US" sz="2400" dirty="0" err="1">
                <a:latin typeface="Consolas"/>
                <a:cs typeface="Consolas"/>
              </a:rPr>
              <a:t>const</a:t>
            </a:r>
            <a:r>
              <a:rPr lang="en-US" sz="2400" dirty="0">
                <a:latin typeface="Consolas"/>
                <a:cs typeface="Consolas"/>
              </a:rPr>
              <a:t> char *name, </a:t>
            </a: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type_id</a:t>
            </a:r>
            <a:r>
              <a:rPr lang="en-US" sz="2400" dirty="0">
                <a:latin typeface="Consolas"/>
                <a:cs typeface="Consolas"/>
              </a:rPr>
              <a:t>, </a:t>
            </a: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space_id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hid_t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lcpl_id</a:t>
            </a:r>
            <a:r>
              <a:rPr lang="en-US" sz="2400" dirty="0">
                <a:latin typeface="Consolas"/>
                <a:cs typeface="Consolas"/>
              </a:rPr>
              <a:t>, </a:t>
            </a: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dcpl_id</a:t>
            </a:r>
            <a:r>
              <a:rPr lang="en-US" sz="2400" dirty="0">
                <a:latin typeface="Consolas"/>
                <a:cs typeface="Consolas"/>
              </a:rPr>
              <a:t>, </a:t>
            </a: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dapl_id</a:t>
            </a:r>
            <a:r>
              <a:rPr lang="en-US" sz="24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/* </a:t>
            </a:r>
            <a:r>
              <a:rPr lang="en-US" sz="2400" dirty="0">
                <a:latin typeface="Consolas"/>
                <a:cs typeface="Consolas"/>
              </a:rPr>
              <a:t>Check arguments */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smtClean="0">
                <a:latin typeface="Consolas"/>
                <a:cs typeface="Consolas"/>
              </a:rPr>
              <a:t>…</a:t>
            </a: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/</a:t>
            </a:r>
            <a:r>
              <a:rPr lang="en-US" sz="2400" dirty="0">
                <a:latin typeface="Consolas"/>
                <a:cs typeface="Consolas"/>
              </a:rPr>
              <a:t>* call </a:t>
            </a:r>
            <a:r>
              <a:rPr lang="en-US" sz="2400" dirty="0" smtClean="0">
                <a:latin typeface="Consolas"/>
                <a:cs typeface="Consolas"/>
              </a:rPr>
              <a:t>corresponding VOL callback </a:t>
            </a:r>
            <a:r>
              <a:rPr lang="en-US" sz="2400" dirty="0">
                <a:latin typeface="Consolas"/>
                <a:cs typeface="Consolas"/>
              </a:rPr>
              <a:t>for H5Dcreate */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Consolas"/>
                <a:cs typeface="Consolas"/>
              </a:rPr>
              <a:t>dset_id</a:t>
            </a:r>
            <a:r>
              <a:rPr lang="en-US" sz="2400" b="1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nsolas"/>
                <a:cs typeface="Consolas"/>
              </a:rPr>
              <a:t>= H5_VOL_create (TYPE_DATASET, </a:t>
            </a:r>
            <a:r>
              <a:rPr lang="en-US" sz="2400" b="1" dirty="0" smtClean="0">
                <a:solidFill>
                  <a:srgbClr val="008000"/>
                </a:solidFill>
                <a:latin typeface="Consolas"/>
                <a:cs typeface="Consolas"/>
              </a:rPr>
              <a:t>…);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/</a:t>
            </a:r>
            <a:r>
              <a:rPr lang="en-US" sz="2400" dirty="0">
                <a:latin typeface="Consolas"/>
                <a:cs typeface="Consolas"/>
              </a:rPr>
              <a:t>* </a:t>
            </a: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R</a:t>
            </a:r>
            <a:r>
              <a:rPr lang="en-US" sz="2400" dirty="0" smtClean="0">
                <a:latin typeface="Consolas"/>
                <a:cs typeface="Consolas"/>
              </a:rPr>
              <a:t>eturn </a:t>
            </a:r>
            <a:r>
              <a:rPr lang="en-US" sz="2400" dirty="0">
                <a:latin typeface="Consolas"/>
                <a:cs typeface="Consolas"/>
              </a:rPr>
              <a:t>result to user (yes the dataset is created</a:t>
            </a:r>
            <a:r>
              <a:rPr lang="en-US" sz="24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or </a:t>
            </a:r>
            <a:r>
              <a:rPr lang="en-US" sz="2400" dirty="0">
                <a:latin typeface="Consolas"/>
                <a:cs typeface="Consolas"/>
              </a:rPr>
              <a:t>no here is the </a:t>
            </a:r>
            <a:r>
              <a:rPr lang="en-US" sz="2400" dirty="0" smtClean="0">
                <a:latin typeface="Consolas"/>
                <a:cs typeface="Consolas"/>
              </a:rPr>
              <a:t>error) 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*</a:t>
            </a:r>
            <a:r>
              <a:rPr lang="en-US" sz="2400" dirty="0">
                <a:latin typeface="Consolas"/>
                <a:cs typeface="Consolas"/>
              </a:rPr>
              <a:t>/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return </a:t>
            </a:r>
            <a:r>
              <a:rPr lang="en-US" sz="2400" dirty="0" err="1" smtClean="0">
                <a:latin typeface="Consolas"/>
                <a:cs typeface="Consolas"/>
              </a:rPr>
              <a:t>dset_id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2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in progress: VOL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134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7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 Plugin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dirty="0" smtClean="0"/>
              <a:t>pre-defined VOL plugin:</a:t>
            </a:r>
            <a:endParaRPr lang="en-US" dirty="0"/>
          </a:p>
          <a:p>
            <a:pPr marL="457200" lvl="1" indent="0">
              <a:buNone/>
            </a:pP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fapl</a:t>
            </a:r>
            <a:r>
              <a:rPr lang="en-US" sz="2400" dirty="0">
                <a:latin typeface="Consolas"/>
                <a:cs typeface="Consolas"/>
              </a:rPr>
              <a:t> = H5Pcreate(H5P_FILE_ACCESS);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8000"/>
                </a:solidFill>
                <a:latin typeface="Consolas"/>
                <a:cs typeface="Consolas"/>
              </a:rPr>
              <a:t>H5Pset_fapl_mds_vol(</a:t>
            </a:r>
            <a:r>
              <a:rPr lang="en-US" sz="2400" dirty="0" err="1">
                <a:solidFill>
                  <a:srgbClr val="008000"/>
                </a:solidFill>
                <a:latin typeface="Consolas"/>
                <a:cs typeface="Consolas"/>
              </a:rPr>
              <a:t>fapl</a:t>
            </a:r>
            <a:r>
              <a:rPr lang="en-US" sz="2400" dirty="0">
                <a:solidFill>
                  <a:srgbClr val="008000"/>
                </a:solidFill>
                <a:latin typeface="Consolas"/>
                <a:cs typeface="Consolas"/>
              </a:rPr>
              <a:t>, </a:t>
            </a:r>
            <a:r>
              <a:rPr lang="en-US" sz="2400" dirty="0" smtClean="0">
                <a:solidFill>
                  <a:srgbClr val="008000"/>
                </a:solidFill>
                <a:latin typeface="Consolas"/>
                <a:cs typeface="Consolas"/>
              </a:rPr>
              <a:t>…);</a:t>
            </a:r>
            <a:endParaRPr lang="en-US" sz="2400" dirty="0">
              <a:solidFill>
                <a:srgbClr val="008000"/>
              </a:solidFill>
              <a:latin typeface="Consolas"/>
              <a:cs typeface="Consolas"/>
            </a:endParaRPr>
          </a:p>
          <a:p>
            <a:pPr marL="457200" lvl="1" indent="0">
              <a:buNone/>
            </a:pP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file = H5Fcreate("foo.h5", </a:t>
            </a:r>
            <a:r>
              <a:rPr lang="en-US" sz="2400" dirty="0" smtClean="0">
                <a:latin typeface="Consolas"/>
                <a:cs typeface="Consolas"/>
              </a:rPr>
              <a:t>…, …, </a:t>
            </a:r>
            <a:r>
              <a:rPr lang="en-US" sz="2400" dirty="0" err="1">
                <a:solidFill>
                  <a:srgbClr val="008000"/>
                </a:solidFill>
                <a:latin typeface="Consolas"/>
                <a:cs typeface="Consolas"/>
              </a:rPr>
              <a:t>fapl</a:t>
            </a:r>
            <a:r>
              <a:rPr lang="en-US" sz="2400" dirty="0">
                <a:latin typeface="Consolas"/>
                <a:cs typeface="Consolas"/>
              </a:rPr>
              <a:t>);</a:t>
            </a:r>
          </a:p>
          <a:p>
            <a:pPr marL="457200" lvl="1" indent="0">
              <a:buNone/>
            </a:pPr>
            <a:r>
              <a:rPr lang="en-US" sz="2400" dirty="0">
                <a:latin typeface="Consolas"/>
                <a:cs typeface="Consolas"/>
              </a:rPr>
              <a:t>H5Pclose(</a:t>
            </a:r>
            <a:r>
              <a:rPr lang="en-US" sz="2400" dirty="0" err="1">
                <a:latin typeface="Consolas"/>
                <a:cs typeface="Consolas"/>
              </a:rPr>
              <a:t>fapl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r>
              <a:rPr lang="en-US" dirty="0" smtClean="0"/>
              <a:t>Register user defined VOL plugin:</a:t>
            </a:r>
          </a:p>
          <a:p>
            <a:pPr marL="457200" lvl="1" indent="0">
              <a:buNone/>
            </a:pPr>
            <a:r>
              <a:rPr lang="en-US" sz="2400" dirty="0">
                <a:latin typeface="Consolas"/>
                <a:cs typeface="Consolas"/>
              </a:rPr>
              <a:t>H5VOLregister (H5VOL_class_t *</a:t>
            </a:r>
            <a:r>
              <a:rPr lang="en-US" sz="2400" i="1" dirty="0" err="1" smtClean="0">
                <a:latin typeface="Consolas"/>
                <a:cs typeface="Consolas"/>
              </a:rPr>
              <a:t>cls</a:t>
            </a:r>
            <a:r>
              <a:rPr lang="en-US" sz="2400" dirty="0">
                <a:latin typeface="Consolas"/>
                <a:cs typeface="Consolas"/>
              </a:rPr>
              <a:t>)</a:t>
            </a:r>
          </a:p>
          <a:p>
            <a:pPr marL="457200" lvl="1" indent="0">
              <a:buNone/>
            </a:pPr>
            <a:r>
              <a:rPr lang="en-US" sz="2400" dirty="0">
                <a:latin typeface="Consolas"/>
                <a:cs typeface="Consolas"/>
              </a:rPr>
              <a:t>H5VOLunregister (</a:t>
            </a: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driver_id</a:t>
            </a:r>
            <a:r>
              <a:rPr lang="en-US" sz="2400" dirty="0">
                <a:latin typeface="Consolas"/>
                <a:cs typeface="Consolas"/>
              </a:rPr>
              <a:t>)</a:t>
            </a:r>
          </a:p>
          <a:p>
            <a:pPr marL="457200" lvl="1" indent="0">
              <a:buNone/>
            </a:pPr>
            <a:r>
              <a:rPr lang="en-US" sz="2400" dirty="0">
                <a:latin typeface="Consolas"/>
                <a:cs typeface="Consolas"/>
              </a:rPr>
              <a:t>H5Pget_plugin_info (</a:t>
            </a:r>
            <a:r>
              <a:rPr lang="en-US" sz="2400" dirty="0" err="1">
                <a:latin typeface="Consolas"/>
                <a:cs typeface="Consolas"/>
              </a:rPr>
              <a:t>hid_t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plist_id</a:t>
            </a:r>
            <a:r>
              <a:rPr lang="en-US" sz="2400" dirty="0">
                <a:latin typeface="Consolas"/>
                <a:cs typeface="Consolas"/>
              </a:rPr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Interchanging and Stacking 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86000"/>
          </a:xfrm>
        </p:spPr>
        <p:txBody>
          <a:bodyPr/>
          <a:lstStyle/>
          <a:p>
            <a:r>
              <a:rPr lang="en-US" dirty="0" smtClean="0"/>
              <a:t>Interchanging VOL plugins</a:t>
            </a:r>
          </a:p>
          <a:p>
            <a:pPr lvl="1"/>
            <a:r>
              <a:rPr lang="en-US" dirty="0" smtClean="0"/>
              <a:t>Should be a valid thing to do</a:t>
            </a:r>
          </a:p>
          <a:p>
            <a:pPr lvl="1"/>
            <a:r>
              <a:rPr lang="en-US" dirty="0" smtClean="0"/>
              <a:t>User’s responsibility to ensure plugins coexist</a:t>
            </a:r>
          </a:p>
          <a:p>
            <a:r>
              <a:rPr lang="en-US" dirty="0" smtClean="0"/>
              <a:t>Stacking plugins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27432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4290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Stacking should make sense.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For example, the first VOL plugin in a stack could be a statistics plugin, that does nothing but gather information on what API calls are made and their corresponding parameters.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4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79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Extension to stacking</a:t>
            </a:r>
          </a:p>
          <a:p>
            <a:r>
              <a:rPr lang="en-US" sz="3100" dirty="0" smtClean="0"/>
              <a:t>HDF5 </a:t>
            </a:r>
            <a:r>
              <a:rPr lang="en-US" sz="3100" dirty="0"/>
              <a:t>API calls are forwarded through a mirror </a:t>
            </a:r>
            <a:r>
              <a:rPr lang="en-US" sz="3100" dirty="0" smtClean="0"/>
              <a:t>plugin </a:t>
            </a:r>
            <a:r>
              <a:rPr lang="en-US" sz="3100" dirty="0"/>
              <a:t>to two or more VOL </a:t>
            </a:r>
            <a:r>
              <a:rPr lang="en-US" sz="3100" dirty="0" smtClean="0"/>
              <a:t>plugins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04" y="2209800"/>
            <a:ext cx="3714750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2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Plugins: Metadata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60412" y="3544930"/>
            <a:ext cx="448069" cy="646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68212" y="2890220"/>
            <a:ext cx="1470788" cy="609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MDS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5347" y="2890490"/>
            <a:ext cx="838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2255" y="29849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22495" y="29849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5655" y="29849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2473523"/>
            <a:ext cx="25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Compute Nodes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8142" y="3485421"/>
            <a:ext cx="126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H5F H5D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H5A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H5O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H5G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H5L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44313" y="570151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Metadata File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38400" y="4185697"/>
            <a:ext cx="123714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VOL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41340" y="5712023"/>
            <a:ext cx="2378259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Raw Data File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1333" y="1066800"/>
            <a:ext cx="120896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13252" y="11079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57675" y="11079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10835" y="11079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13252" y="14127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67121" y="14127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10835" y="14127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39435" y="12603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stCxn id="30" idx="5"/>
            <a:endCxn id="9" idx="0"/>
          </p:cNvCxnSpPr>
          <p:nvPr/>
        </p:nvCxnSpPr>
        <p:spPr>
          <a:xfrm>
            <a:off x="4869517" y="1390388"/>
            <a:ext cx="1634089" cy="1499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583096">
            <a:off x="5146019" y="1842718"/>
            <a:ext cx="10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Set aside process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370655" y="2083289"/>
            <a:ext cx="7087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n Arrow 34"/>
          <p:cNvSpPr/>
          <p:nvPr/>
        </p:nvSpPr>
        <p:spPr>
          <a:xfrm>
            <a:off x="3003523" y="4871497"/>
            <a:ext cx="161846" cy="840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29000" y="5100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HDF5 container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Right Arrow 36"/>
          <p:cNvSpPr/>
          <p:nvPr/>
        </p:nvSpPr>
        <p:spPr>
          <a:xfrm rot="19976327">
            <a:off x="3567070" y="3761871"/>
            <a:ext cx="2353981" cy="166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9951443">
            <a:off x="3757110" y="3317207"/>
            <a:ext cx="167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Metadata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6042469" y="3485421"/>
            <a:ext cx="137287" cy="2201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282726" y="5562600"/>
            <a:ext cx="64008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181600" y="1101923"/>
            <a:ext cx="319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Application processes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43200" y="32355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023440" y="32355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276600" y="32355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9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flexibility of the virtual object layer provides developers with the option to abandon the </a:t>
            </a:r>
            <a:r>
              <a:rPr lang="en-US" dirty="0" smtClean="0"/>
              <a:t>single file</a:t>
            </a:r>
            <a:r>
              <a:rPr lang="en-US" dirty="0"/>
              <a:t>, binary format like the native HDF5 implementation.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“raw” file format could map HDF5 objects (groups, datasets, </a:t>
            </a:r>
            <a:r>
              <a:rPr lang="en-US" dirty="0" err="1"/>
              <a:t>etc</a:t>
            </a:r>
            <a:r>
              <a:rPr lang="en-US" dirty="0"/>
              <a:t> …) to file system objects (directories, files, </a:t>
            </a:r>
            <a:r>
              <a:rPr lang="en-US" dirty="0" err="1"/>
              <a:t>etc</a:t>
            </a:r>
            <a:r>
              <a:rPr lang="en-US" dirty="0"/>
              <a:t> …).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entire set of raw file system objects created would represent one </a:t>
            </a:r>
            <a:r>
              <a:rPr lang="en-US" dirty="0" smtClean="0"/>
              <a:t>HDF5 container.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139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486518-D222-594A-A939-FFB421EB3DA8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14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02" name="Freeform 2"/>
          <p:cNvSpPr>
            <a:spLocks/>
          </p:cNvSpPr>
          <p:nvPr/>
        </p:nvSpPr>
        <p:spPr bwMode="auto">
          <a:xfrm>
            <a:off x="149225" y="1371600"/>
            <a:ext cx="8842375" cy="4800600"/>
          </a:xfrm>
          <a:custGeom>
            <a:avLst/>
            <a:gdLst/>
            <a:ahLst/>
            <a:cxnLst>
              <a:cxn ang="0">
                <a:pos x="1028" y="199"/>
              </a:cxn>
              <a:cxn ang="0">
                <a:pos x="911" y="277"/>
              </a:cxn>
              <a:cxn ang="0">
                <a:pos x="818" y="355"/>
              </a:cxn>
              <a:cxn ang="0">
                <a:pos x="654" y="456"/>
              </a:cxn>
              <a:cxn ang="0">
                <a:pos x="522" y="566"/>
              </a:cxn>
              <a:cxn ang="0">
                <a:pos x="444" y="620"/>
              </a:cxn>
              <a:cxn ang="0">
                <a:pos x="311" y="721"/>
              </a:cxn>
              <a:cxn ang="0">
                <a:pos x="194" y="807"/>
              </a:cxn>
              <a:cxn ang="0">
                <a:pos x="101" y="901"/>
              </a:cxn>
              <a:cxn ang="0">
                <a:pos x="0" y="1033"/>
              </a:cxn>
              <a:cxn ang="0">
                <a:pos x="50" y="2112"/>
              </a:cxn>
              <a:cxn ang="0">
                <a:pos x="654" y="2779"/>
              </a:cxn>
              <a:cxn ang="0">
                <a:pos x="2594" y="3024"/>
              </a:cxn>
              <a:cxn ang="0">
                <a:pos x="4322" y="2976"/>
              </a:cxn>
              <a:cxn ang="0">
                <a:pos x="5282" y="2640"/>
              </a:cxn>
              <a:cxn ang="0">
                <a:pos x="5570" y="1920"/>
              </a:cxn>
              <a:cxn ang="0">
                <a:pos x="5522" y="960"/>
              </a:cxn>
              <a:cxn ang="0">
                <a:pos x="4658" y="336"/>
              </a:cxn>
              <a:cxn ang="0">
                <a:pos x="3986" y="48"/>
              </a:cxn>
              <a:cxn ang="0">
                <a:pos x="2882" y="0"/>
              </a:cxn>
              <a:cxn ang="0">
                <a:pos x="1874" y="48"/>
              </a:cxn>
              <a:cxn ang="0">
                <a:pos x="1028" y="199"/>
              </a:cxn>
            </a:cxnLst>
            <a:rect l="0" t="0" r="r" b="b"/>
            <a:pathLst>
              <a:path w="5570" h="3024">
                <a:moveTo>
                  <a:pt x="1028" y="199"/>
                </a:moveTo>
                <a:cubicBezTo>
                  <a:pt x="990" y="225"/>
                  <a:pt x="947" y="248"/>
                  <a:pt x="911" y="277"/>
                </a:cubicBezTo>
                <a:cubicBezTo>
                  <a:pt x="880" y="303"/>
                  <a:pt x="850" y="330"/>
                  <a:pt x="818" y="355"/>
                </a:cubicBezTo>
                <a:cubicBezTo>
                  <a:pt x="766" y="395"/>
                  <a:pt x="708" y="420"/>
                  <a:pt x="654" y="456"/>
                </a:cubicBezTo>
                <a:cubicBezTo>
                  <a:pt x="607" y="488"/>
                  <a:pt x="567" y="531"/>
                  <a:pt x="522" y="566"/>
                </a:cubicBezTo>
                <a:cubicBezTo>
                  <a:pt x="497" y="586"/>
                  <a:pt x="469" y="600"/>
                  <a:pt x="444" y="620"/>
                </a:cubicBezTo>
                <a:cubicBezTo>
                  <a:pt x="400" y="655"/>
                  <a:pt x="354" y="686"/>
                  <a:pt x="311" y="721"/>
                </a:cubicBezTo>
                <a:cubicBezTo>
                  <a:pt x="276" y="750"/>
                  <a:pt x="238" y="792"/>
                  <a:pt x="194" y="807"/>
                </a:cubicBezTo>
                <a:cubicBezTo>
                  <a:pt x="170" y="843"/>
                  <a:pt x="132" y="870"/>
                  <a:pt x="101" y="901"/>
                </a:cubicBezTo>
                <a:cubicBezTo>
                  <a:pt x="62" y="940"/>
                  <a:pt x="39" y="994"/>
                  <a:pt x="0" y="1033"/>
                </a:cubicBezTo>
                <a:lnTo>
                  <a:pt x="50" y="2112"/>
                </a:lnTo>
                <a:lnTo>
                  <a:pt x="654" y="2779"/>
                </a:lnTo>
                <a:lnTo>
                  <a:pt x="2594" y="3024"/>
                </a:lnTo>
                <a:lnTo>
                  <a:pt x="4322" y="2976"/>
                </a:lnTo>
                <a:lnTo>
                  <a:pt x="5282" y="2640"/>
                </a:lnTo>
                <a:lnTo>
                  <a:pt x="5570" y="1920"/>
                </a:lnTo>
                <a:lnTo>
                  <a:pt x="5522" y="960"/>
                </a:lnTo>
                <a:lnTo>
                  <a:pt x="4658" y="336"/>
                </a:lnTo>
                <a:lnTo>
                  <a:pt x="3986" y="48"/>
                </a:lnTo>
                <a:lnTo>
                  <a:pt x="2882" y="0"/>
                </a:lnTo>
                <a:lnTo>
                  <a:pt x="1874" y="48"/>
                </a:lnTo>
                <a:lnTo>
                  <a:pt x="1028" y="199"/>
                </a:lnTo>
                <a:close/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Structures to organize objects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4433888"/>
            <a:ext cx="1219200" cy="366712"/>
            <a:chOff x="1584" y="3033"/>
            <a:chExt cx="768" cy="231"/>
          </a:xfrm>
        </p:grpSpPr>
        <p:pic>
          <p:nvPicPr>
            <p:cNvPr id="5943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072"/>
              <a:ext cx="768" cy="177"/>
            </a:xfrm>
            <a:prstGeom prst="rect">
              <a:avLst/>
            </a:prstGeom>
            <a:noFill/>
            <a:ln w="127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06" name="Text Box 6"/>
            <p:cNvSpPr txBox="1">
              <a:spLocks noChangeArrowheads="1"/>
            </p:cNvSpPr>
            <p:nvPr/>
          </p:nvSpPr>
          <p:spPr bwMode="auto">
            <a:xfrm>
              <a:off x="1584" y="3033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ndara" charset="0"/>
                </a:rPr>
                <a:t>palette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54100" y="4281488"/>
            <a:ext cx="1841500" cy="1114425"/>
            <a:chOff x="664" y="2697"/>
            <a:chExt cx="1160" cy="702"/>
          </a:xfrm>
        </p:grpSpPr>
        <p:pic>
          <p:nvPicPr>
            <p:cNvPr id="204808" name="Pictur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2697"/>
              <a:ext cx="816" cy="432"/>
            </a:xfrm>
            <a:prstGeom prst="rect">
              <a:avLst/>
            </a:prstGeom>
            <a:noFill/>
            <a:ln w="1270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</p:pic>
        <p:sp>
          <p:nvSpPr>
            <p:cNvPr id="204809" name="Text Box 9"/>
            <p:cNvSpPr txBox="1">
              <a:spLocks noChangeArrowheads="1"/>
            </p:cNvSpPr>
            <p:nvPr/>
          </p:nvSpPr>
          <p:spPr bwMode="auto">
            <a:xfrm>
              <a:off x="664" y="3168"/>
              <a:ext cx="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ndara" charset="0"/>
                </a:rPr>
                <a:t>Raster image</a:t>
              </a:r>
            </a:p>
          </p:txBody>
        </p:sp>
        <p:sp>
          <p:nvSpPr>
            <p:cNvPr id="59435" name="Line 10"/>
            <p:cNvSpPr>
              <a:spLocks noChangeShapeType="1"/>
            </p:cNvSpPr>
            <p:nvPr/>
          </p:nvSpPr>
          <p:spPr bwMode="auto">
            <a:xfrm rot="16200000" flipH="1">
              <a:off x="1704" y="2817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0975" y="2667000"/>
            <a:ext cx="1495425" cy="1382713"/>
            <a:chOff x="114" y="1680"/>
            <a:chExt cx="942" cy="871"/>
          </a:xfrm>
        </p:grpSpPr>
        <p:sp>
          <p:nvSpPr>
            <p:cNvPr id="59429" name="Rectangle 12"/>
            <p:cNvSpPr>
              <a:spLocks noChangeArrowheads="1"/>
            </p:cNvSpPr>
            <p:nvPr/>
          </p:nvSpPr>
          <p:spPr bwMode="auto">
            <a:xfrm>
              <a:off x="114" y="2256"/>
              <a:ext cx="48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indent="455613" eaLnBrk="0" hangingPunct="0">
                <a:lnSpc>
                  <a:spcPct val="88000"/>
                </a:lnSpc>
                <a:spcBef>
                  <a:spcPct val="42000"/>
                </a:spcBef>
                <a:buClr>
                  <a:srgbClr val="712000"/>
                </a:buClr>
                <a:buFontTx/>
                <a:buChar char="•"/>
              </a:pPr>
              <a:endParaRPr lang="en-US" sz="2800">
                <a:solidFill>
                  <a:srgbClr val="333399"/>
                </a:solidFill>
                <a:latin typeface="Candara" charset="0"/>
              </a:endParaRPr>
            </a:p>
          </p:txBody>
        </p:sp>
        <p:grpSp>
          <p:nvGrpSpPr>
            <p:cNvPr id="59430" name="Group 13"/>
            <p:cNvGrpSpPr>
              <a:grpSpLocks/>
            </p:cNvGrpSpPr>
            <p:nvPr/>
          </p:nvGrpSpPr>
          <p:grpSpPr bwMode="auto">
            <a:xfrm>
              <a:off x="288" y="1680"/>
              <a:ext cx="768" cy="720"/>
              <a:chOff x="96" y="1872"/>
              <a:chExt cx="864" cy="816"/>
            </a:xfrm>
          </p:grpSpPr>
          <p:sp>
            <p:nvSpPr>
              <p:cNvPr id="204814" name="Text Box 14"/>
              <p:cNvSpPr txBox="1">
                <a:spLocks noChangeArrowheads="1"/>
              </p:cNvSpPr>
              <p:nvPr/>
            </p:nvSpPr>
            <p:spPr bwMode="auto">
              <a:xfrm>
                <a:off x="96" y="1872"/>
                <a:ext cx="76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00" smtClean="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ndara" charset="0"/>
                  </a:rPr>
                  <a:t>3-D array</a:t>
                </a:r>
              </a:p>
            </p:txBody>
          </p:sp>
          <p:sp>
            <p:nvSpPr>
              <p:cNvPr id="59432" name="Rectangle 15" descr="Small grid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864" cy="528"/>
              </a:xfrm>
              <a:prstGeom prst="rect">
                <a:avLst/>
              </a:prstGeom>
              <a:pattFill prst="smGrid">
                <a:fgClr>
                  <a:srgbClr val="CCCC0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scene3d>
                <a:camera prst="legacyPerspectiveBottomLeft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943600" y="4891088"/>
            <a:ext cx="1219200" cy="1128712"/>
            <a:chOff x="3744" y="3081"/>
            <a:chExt cx="768" cy="711"/>
          </a:xfrm>
        </p:grpSpPr>
        <p:sp>
          <p:nvSpPr>
            <p:cNvPr id="59427" name="Rectangle 17" descr="Small grid"/>
            <p:cNvSpPr>
              <a:spLocks noChangeArrowheads="1"/>
            </p:cNvSpPr>
            <p:nvPr/>
          </p:nvSpPr>
          <p:spPr bwMode="auto">
            <a:xfrm>
              <a:off x="3792" y="3081"/>
              <a:ext cx="576" cy="528"/>
            </a:xfrm>
            <a:prstGeom prst="rect">
              <a:avLst/>
            </a:prstGeom>
            <a:pattFill prst="smGrid">
              <a:fgClr>
                <a:srgbClr val="CCCC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Text Box 18"/>
            <p:cNvSpPr txBox="1">
              <a:spLocks noChangeArrowheads="1"/>
            </p:cNvSpPr>
            <p:nvPr/>
          </p:nvSpPr>
          <p:spPr bwMode="auto">
            <a:xfrm>
              <a:off x="3744" y="3561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ndara" charset="0"/>
                </a:rPr>
                <a:t>2-D array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886200" y="4648200"/>
            <a:ext cx="2209800" cy="1295400"/>
            <a:chOff x="2448" y="2928"/>
            <a:chExt cx="1392" cy="816"/>
          </a:xfrm>
        </p:grpSpPr>
        <p:pic>
          <p:nvPicPr>
            <p:cNvPr id="204820" name="Picture 2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928"/>
              <a:ext cx="54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</p:pic>
        <p:sp>
          <p:nvSpPr>
            <p:cNvPr id="204821" name="Text Box 21"/>
            <p:cNvSpPr txBox="1">
              <a:spLocks noChangeArrowheads="1"/>
            </p:cNvSpPr>
            <p:nvPr/>
          </p:nvSpPr>
          <p:spPr bwMode="auto">
            <a:xfrm>
              <a:off x="2448" y="3513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ndara" charset="0"/>
                </a:rPr>
                <a:t>Raster image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010400" y="3490913"/>
            <a:ext cx="1752600" cy="1462087"/>
            <a:chOff x="4416" y="2199"/>
            <a:chExt cx="1104" cy="921"/>
          </a:xfrm>
        </p:grpSpPr>
        <p:sp>
          <p:nvSpPr>
            <p:cNvPr id="204823" name="Rectangle 23"/>
            <p:cNvSpPr>
              <a:spLocks noChangeArrowheads="1"/>
            </p:cNvSpPr>
            <p:nvPr/>
          </p:nvSpPr>
          <p:spPr bwMode="auto">
            <a:xfrm>
              <a:off x="4416" y="2208"/>
              <a:ext cx="1104" cy="6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333399"/>
                </a:solidFill>
                <a:latin typeface="Candara" charset="0"/>
                <a:cs typeface="Arial" charset="0"/>
              </a:endParaRPr>
            </a:p>
          </p:txBody>
        </p:sp>
        <p:sp>
          <p:nvSpPr>
            <p:cNvPr id="204824" name="Text Box 24"/>
            <p:cNvSpPr txBox="1">
              <a:spLocks noChangeArrowheads="1"/>
            </p:cNvSpPr>
            <p:nvPr/>
          </p:nvSpPr>
          <p:spPr bwMode="auto">
            <a:xfrm>
              <a:off x="4416" y="2199"/>
              <a:ext cx="104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200" b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lat | lon | temp</a:t>
              </a:r>
            </a:p>
            <a:p>
              <a:pPr>
                <a:defRPr/>
              </a:pPr>
              <a:r>
                <a:rPr lang="en-US" sz="1200" b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----|-----|-----</a:t>
              </a:r>
            </a:p>
            <a:p>
              <a:pPr>
                <a:defRPr/>
              </a:pPr>
              <a:r>
                <a:rPr lang="en-US" sz="1200" b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 12 |  23 |  3.1</a:t>
              </a:r>
            </a:p>
            <a:p>
              <a:pPr>
                <a:defRPr/>
              </a:pPr>
              <a:r>
                <a:rPr lang="en-US" sz="1200" b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 15 |  24 |  4.2</a:t>
              </a:r>
            </a:p>
            <a:p>
              <a:pPr>
                <a:defRPr/>
              </a:pPr>
              <a:r>
                <a:rPr lang="en-US" sz="1200" b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 17 |  21 |  3.6</a:t>
              </a:r>
              <a:endParaRPr lang="en-US" sz="12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</a:endParaRPr>
            </a:p>
          </p:txBody>
        </p:sp>
        <p:sp>
          <p:nvSpPr>
            <p:cNvPr id="204825" name="Text Box 25"/>
            <p:cNvSpPr txBox="1">
              <a:spLocks noChangeArrowheads="1"/>
            </p:cNvSpPr>
            <p:nvPr/>
          </p:nvSpPr>
          <p:spPr bwMode="auto">
            <a:xfrm>
              <a:off x="4752" y="2889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ndara" charset="0"/>
                </a:rPr>
                <a:t>Table</a:t>
              </a:r>
            </a:p>
          </p:txBody>
        </p:sp>
      </p:grpSp>
      <p:sp>
        <p:nvSpPr>
          <p:cNvPr id="204826" name="Oval 26"/>
          <p:cNvSpPr>
            <a:spLocks noChangeArrowheads="1"/>
          </p:cNvSpPr>
          <p:nvPr/>
        </p:nvSpPr>
        <p:spPr bwMode="auto">
          <a:xfrm>
            <a:off x="3048000" y="1905000"/>
            <a:ext cx="3162300" cy="4127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28575">
            <a:noFill/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1420" tIns="45711" rIns="91420" bIns="45711" anchor="ctr"/>
          <a:lstStyle/>
          <a:p>
            <a:pPr eaLnBrk="0" hangingPunct="0">
              <a:defRPr/>
            </a:pPr>
            <a:r>
              <a:rPr lang="ja-JP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“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/</a:t>
            </a:r>
            <a:r>
              <a:rPr lang="ja-JP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”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  </a:t>
            </a: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(root)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charset="0"/>
              <a:cs typeface="Arial" charset="0"/>
            </a:endParaRPr>
          </a:p>
        </p:txBody>
      </p:sp>
      <p:sp>
        <p:nvSpPr>
          <p:cNvPr id="59405" name="Line 27"/>
          <p:cNvSpPr>
            <a:spLocks noChangeShapeType="1"/>
          </p:cNvSpPr>
          <p:nvPr/>
        </p:nvSpPr>
        <p:spPr bwMode="auto">
          <a:xfrm flipH="1">
            <a:off x="1939925" y="2209800"/>
            <a:ext cx="1336675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204828" name="Oval 28"/>
          <p:cNvSpPr>
            <a:spLocks noChangeArrowheads="1"/>
          </p:cNvSpPr>
          <p:nvPr/>
        </p:nvSpPr>
        <p:spPr bwMode="auto">
          <a:xfrm>
            <a:off x="5384800" y="2819400"/>
            <a:ext cx="1968500" cy="3365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28575">
            <a:noFill/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1420" tIns="45711" rIns="91420" bIns="45711" anchor="ctr"/>
          <a:lstStyle/>
          <a:p>
            <a:pPr eaLnBrk="0" hangingPunct="0">
              <a:defRPr/>
            </a:pP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“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/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TestData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charset="0"/>
                <a:cs typeface="Arial" charset="0"/>
              </a:rPr>
              <a:t>”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charset="0"/>
              <a:cs typeface="Arial" charset="0"/>
            </a:endParaRPr>
          </a:p>
        </p:txBody>
      </p:sp>
      <p:sp>
        <p:nvSpPr>
          <p:cNvPr id="59407" name="Line 29"/>
          <p:cNvSpPr>
            <a:spLocks noChangeShapeType="1"/>
          </p:cNvSpPr>
          <p:nvPr/>
        </p:nvSpPr>
        <p:spPr bwMode="auto">
          <a:xfrm flipH="1">
            <a:off x="2260600" y="2209800"/>
            <a:ext cx="1320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59408" name="Line 30"/>
          <p:cNvSpPr>
            <a:spLocks noChangeShapeType="1"/>
          </p:cNvSpPr>
          <p:nvPr/>
        </p:nvSpPr>
        <p:spPr bwMode="auto">
          <a:xfrm flipH="1">
            <a:off x="3413125" y="2286000"/>
            <a:ext cx="777875" cy="2286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endParaRPr lang="en-US"/>
          </a:p>
        </p:txBody>
      </p:sp>
      <p:sp>
        <p:nvSpPr>
          <p:cNvPr id="59409" name="Line 31"/>
          <p:cNvSpPr>
            <a:spLocks noChangeShapeType="1"/>
          </p:cNvSpPr>
          <p:nvPr/>
        </p:nvSpPr>
        <p:spPr bwMode="auto">
          <a:xfrm flipH="1">
            <a:off x="5029200" y="3048000"/>
            <a:ext cx="7620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Line 32"/>
          <p:cNvSpPr>
            <a:spLocks noChangeShapeType="1"/>
          </p:cNvSpPr>
          <p:nvPr/>
        </p:nvSpPr>
        <p:spPr bwMode="auto">
          <a:xfrm>
            <a:off x="6189663" y="3124200"/>
            <a:ext cx="477837" cy="182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Line 33"/>
          <p:cNvSpPr>
            <a:spLocks noChangeShapeType="1"/>
          </p:cNvSpPr>
          <p:nvPr/>
        </p:nvSpPr>
        <p:spPr bwMode="auto">
          <a:xfrm>
            <a:off x="7021513" y="3048000"/>
            <a:ext cx="179387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Line 34"/>
          <p:cNvSpPr>
            <a:spLocks noChangeShapeType="1"/>
          </p:cNvSpPr>
          <p:nvPr/>
        </p:nvSpPr>
        <p:spPr bwMode="auto">
          <a:xfrm>
            <a:off x="5286375" y="2286000"/>
            <a:ext cx="238125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endParaRPr lang="en-US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629150" y="838200"/>
            <a:ext cx="1771650" cy="1981200"/>
            <a:chOff x="2916" y="528"/>
            <a:chExt cx="1116" cy="1248"/>
          </a:xfrm>
        </p:grpSpPr>
        <p:sp>
          <p:nvSpPr>
            <p:cNvPr id="59419" name="Rectangle 36"/>
            <p:cNvSpPr>
              <a:spLocks noChangeArrowheads="1"/>
            </p:cNvSpPr>
            <p:nvPr/>
          </p:nvSpPr>
          <p:spPr bwMode="auto">
            <a:xfrm>
              <a:off x="3264" y="528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ja-JP" altLang="en-US" b="1">
                  <a:solidFill>
                    <a:srgbClr val="0000FF"/>
                  </a:solidFill>
                  <a:latin typeface="Garamond" charset="0"/>
                </a:rPr>
                <a:t>“</a:t>
              </a:r>
              <a:r>
                <a:rPr lang="en-US" altLang="ja-JP" b="1">
                  <a:solidFill>
                    <a:srgbClr val="0000FF"/>
                  </a:solidFill>
                  <a:latin typeface="Garamond" charset="0"/>
                </a:rPr>
                <a:t>Groups</a:t>
              </a:r>
              <a:r>
                <a:rPr lang="ja-JP" altLang="en-US" b="1">
                  <a:solidFill>
                    <a:srgbClr val="0000FF"/>
                  </a:solidFill>
                  <a:latin typeface="Garamond" charset="0"/>
                </a:rPr>
                <a:t>”</a:t>
              </a:r>
              <a:endParaRPr lang="en-US" b="1">
                <a:solidFill>
                  <a:srgbClr val="0000FF"/>
                </a:solidFill>
                <a:latin typeface="Garamond" charset="0"/>
              </a:endParaRPr>
            </a:p>
          </p:txBody>
        </p:sp>
        <p:cxnSp>
          <p:nvCxnSpPr>
            <p:cNvPr id="204837" name="AutoShape 37"/>
            <p:cNvCxnSpPr>
              <a:cxnSpLocks noChangeShapeType="1"/>
              <a:stCxn id="59419" idx="2"/>
              <a:endCxn id="204826" idx="0"/>
            </p:cNvCxnSpPr>
            <p:nvPr/>
          </p:nvCxnSpPr>
          <p:spPr bwMode="auto">
            <a:xfrm flipH="1">
              <a:off x="2916" y="960"/>
              <a:ext cx="732" cy="240"/>
            </a:xfrm>
            <a:prstGeom prst="straightConnector1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04838" name="AutoShape 38"/>
            <p:cNvCxnSpPr>
              <a:cxnSpLocks noChangeShapeType="1"/>
              <a:stCxn id="59419" idx="2"/>
              <a:endCxn id="204828" idx="0"/>
            </p:cNvCxnSpPr>
            <p:nvPr/>
          </p:nvCxnSpPr>
          <p:spPr bwMode="auto">
            <a:xfrm>
              <a:off x="3648" y="960"/>
              <a:ext cx="364" cy="816"/>
            </a:xfrm>
            <a:prstGeom prst="straightConnector1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1066800" y="3810000"/>
            <a:ext cx="5943600" cy="2590800"/>
            <a:chOff x="672" y="2400"/>
            <a:chExt cx="3744" cy="1632"/>
          </a:xfrm>
        </p:grpSpPr>
        <p:sp>
          <p:nvSpPr>
            <p:cNvPr id="59415" name="Rectangle 40"/>
            <p:cNvSpPr>
              <a:spLocks noChangeArrowheads="1"/>
            </p:cNvSpPr>
            <p:nvPr/>
          </p:nvSpPr>
          <p:spPr bwMode="auto">
            <a:xfrm>
              <a:off x="1152" y="3600"/>
              <a:ext cx="12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/>
            <a:lstStyle/>
            <a:p>
              <a:r>
                <a:rPr lang="ja-JP" altLang="en-US" b="1">
                  <a:solidFill>
                    <a:srgbClr val="0000FF"/>
                  </a:solidFill>
                  <a:latin typeface="Garamond" charset="0"/>
                </a:rPr>
                <a:t>“</a:t>
              </a:r>
              <a:r>
                <a:rPr lang="en-US" altLang="ja-JP" b="1">
                  <a:solidFill>
                    <a:srgbClr val="0000FF"/>
                  </a:solidFill>
                  <a:latin typeface="Garamond" charset="0"/>
                </a:rPr>
                <a:t>Datasets</a:t>
              </a:r>
              <a:r>
                <a:rPr lang="ja-JP" altLang="en-US" b="1">
                  <a:solidFill>
                    <a:srgbClr val="0000FF"/>
                  </a:solidFill>
                  <a:latin typeface="Garamond" charset="0"/>
                </a:rPr>
                <a:t>”</a:t>
              </a:r>
              <a:endParaRPr lang="en-US" b="1">
                <a:solidFill>
                  <a:srgbClr val="0000FF"/>
                </a:solidFill>
                <a:latin typeface="Garamond" charset="0"/>
              </a:endParaRPr>
            </a:p>
          </p:txBody>
        </p:sp>
        <p:cxnSp>
          <p:nvCxnSpPr>
            <p:cNvPr id="204841" name="AutoShape 41"/>
            <p:cNvCxnSpPr>
              <a:cxnSpLocks noChangeShapeType="1"/>
              <a:stCxn id="59415" idx="0"/>
              <a:endCxn id="59432" idx="2"/>
            </p:cNvCxnSpPr>
            <p:nvPr/>
          </p:nvCxnSpPr>
          <p:spPr bwMode="auto">
            <a:xfrm flipH="1" flipV="1">
              <a:off x="672" y="2400"/>
              <a:ext cx="1080" cy="1200"/>
            </a:xfrm>
            <a:prstGeom prst="straightConnector1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04842" name="AutoShape 42"/>
            <p:cNvCxnSpPr>
              <a:cxnSpLocks noChangeShapeType="1"/>
              <a:stCxn id="59415" idx="0"/>
              <a:endCxn id="204809" idx="0"/>
            </p:cNvCxnSpPr>
            <p:nvPr/>
          </p:nvCxnSpPr>
          <p:spPr bwMode="auto">
            <a:xfrm flipH="1" flipV="1">
              <a:off x="1100" y="3168"/>
              <a:ext cx="652" cy="432"/>
            </a:xfrm>
            <a:prstGeom prst="straightConnector1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04843" name="AutoShape 43"/>
            <p:cNvCxnSpPr>
              <a:cxnSpLocks noChangeShapeType="1"/>
              <a:stCxn id="59415" idx="0"/>
              <a:endCxn id="204824" idx="1"/>
            </p:cNvCxnSpPr>
            <p:nvPr/>
          </p:nvCxnSpPr>
          <p:spPr bwMode="auto">
            <a:xfrm flipV="1">
              <a:off x="1752" y="2516"/>
              <a:ext cx="2664" cy="1084"/>
            </a:xfrm>
            <a:prstGeom prst="straightConnector1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17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remote VOL plugin would allow access to files located </a:t>
            </a:r>
            <a:r>
              <a:rPr lang="en-US" dirty="0" smtClean="0"/>
              <a:t>on a server. </a:t>
            </a:r>
          </a:p>
          <a:p>
            <a:r>
              <a:rPr lang="en-US" dirty="0" smtClean="0"/>
              <a:t>Prototyping two implementations:</a:t>
            </a:r>
          </a:p>
          <a:p>
            <a:pPr lvl="1"/>
            <a:r>
              <a:rPr lang="en-US" dirty="0" smtClean="0"/>
              <a:t>Web-services via </a:t>
            </a:r>
            <a:r>
              <a:rPr lang="en-US" dirty="0" err="1" smtClean="0"/>
              <a:t>RESTful</a:t>
            </a:r>
            <a:r>
              <a:rPr lang="en-US" dirty="0" smtClean="0"/>
              <a:t> access:</a:t>
            </a:r>
          </a:p>
          <a:p>
            <a:pPr marL="914400" lvl="2" indent="0">
              <a:buNone/>
            </a:pPr>
            <a:r>
              <a:rPr lang="en-US" dirty="0">
                <a:hlinkClick r:id="rId2"/>
              </a:rPr>
              <a:t>http://www.hdfgroup.org/projects/hdfserver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1"/>
            <a:r>
              <a:rPr lang="en-US" dirty="0" smtClean="0"/>
              <a:t>Native HDF5 file access over sockets:</a:t>
            </a:r>
          </a:p>
          <a:p>
            <a:pPr marL="914400" lvl="2" indent="0">
              <a:buNone/>
            </a:pPr>
            <a:r>
              <a:rPr lang="en-US" dirty="0" smtClean="0">
                <a:hlinkClick r:id="rId3"/>
              </a:rPr>
              <a:t>http://svn.hdfgroup.uiuc.edu/h5netvol/trunk/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 Class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Data structure containing general variables and a collection of function pointers for HDF5 API calls</a:t>
            </a:r>
          </a:p>
          <a:p>
            <a:r>
              <a:rPr lang="en-US" dirty="0" smtClean="0"/>
              <a:t>Function Callbacks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API routines that potentially touch data on disk</a:t>
            </a:r>
          </a:p>
          <a:p>
            <a:pPr lvl="1">
              <a:buFont typeface="Lucida Grande"/>
              <a:buChar char="-"/>
            </a:pPr>
            <a:r>
              <a:rPr lang="en-US" dirty="0"/>
              <a:t>H5F, </a:t>
            </a:r>
            <a:r>
              <a:rPr lang="en-US" dirty="0" smtClean="0"/>
              <a:t>H5D</a:t>
            </a:r>
            <a:r>
              <a:rPr lang="en-US" dirty="0"/>
              <a:t>, H5A, H5O, H5G, H5L, and H5T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7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end up with a large </a:t>
            </a:r>
            <a:r>
              <a:rPr lang="en-US" dirty="0"/>
              <a:t>set of </a:t>
            </a:r>
            <a:r>
              <a:rPr lang="en-US" dirty="0" smtClean="0"/>
              <a:t>function callbacks: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ump </a:t>
            </a:r>
            <a:r>
              <a:rPr lang="en-US" dirty="0"/>
              <a:t>all the functions together into one data </a:t>
            </a:r>
            <a:r>
              <a:rPr lang="en-US" dirty="0" smtClean="0"/>
              <a:t>structure OR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a general class that contains all common functions, and then children of that class that contain functions specific to certain HDF5 objects OR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or each object have a set of callbacks that are specific to that object (This is design choice that has been taken).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5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keep HDF5 filters in mind</a:t>
            </a:r>
          </a:p>
          <a:p>
            <a:r>
              <a:rPr lang="en-US" dirty="0" smtClean="0"/>
              <a:t>Where is the filter applied, before or after the VOL plugin?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Logical guess now would be before, to avoid having all plugins deal with filters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VOL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1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Virtual Datasets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Mechanism for creating a composition of multiple </a:t>
            </a:r>
            <a:r>
              <a:rPr lang="en-US" i="1" dirty="0"/>
              <a:t>source</a:t>
            </a:r>
            <a:r>
              <a:rPr lang="en-US" dirty="0"/>
              <a:t> datasets, while accessing through single </a:t>
            </a:r>
            <a:r>
              <a:rPr lang="en-US" i="1" dirty="0"/>
              <a:t>virtual</a:t>
            </a:r>
            <a:r>
              <a:rPr lang="en-US" dirty="0"/>
              <a:t> dataset</a:t>
            </a:r>
          </a:p>
          <a:p>
            <a:r>
              <a:rPr lang="en-US" dirty="0"/>
              <a:t>Modifications to source datasets are visible to virtual dataset</a:t>
            </a:r>
          </a:p>
          <a:p>
            <a:pPr lvl="1"/>
            <a:r>
              <a:rPr lang="en-US" dirty="0"/>
              <a:t>And writing to virtual dataset modifies source </a:t>
            </a:r>
            <a:r>
              <a:rPr lang="en-US" dirty="0" smtClean="0"/>
              <a:t>dataset</a:t>
            </a:r>
            <a:r>
              <a:rPr lang="en-US" dirty="0"/>
              <a:t>s</a:t>
            </a:r>
          </a:p>
          <a:p>
            <a:r>
              <a:rPr lang="en-US" dirty="0"/>
              <a:t>Can have subset within source dataset mapped to subsets within virtual dataset</a:t>
            </a:r>
          </a:p>
          <a:p>
            <a:r>
              <a:rPr lang="en-US" dirty="0"/>
              <a:t>Source and virtual datasets can have unlimited dimensions</a:t>
            </a:r>
          </a:p>
          <a:p>
            <a:r>
              <a:rPr lang="en-US" dirty="0"/>
              <a:t>Source datasets can be virtual datasets themselves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Virtual Datasets, Example 1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 descr="01-FullFixed-BlockedVirtu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83" r="-4088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Virtual Datasets, Example 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Content Placeholder 8" descr="02-PartialFixed-TiledVirtu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19" r="-754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Virtual Datasets, Example 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148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 descr="04-PartialStridedUnlimited-TiledStridedVirtu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05" r="-7410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</a:rPr>
              <a:t>HDF5 Roadmap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FCACE9-F3EA-C64F-AD8D-B0BBA388C3C6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149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2884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4724400" cy="5105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Concurrency </a:t>
            </a:r>
          </a:p>
          <a:p>
            <a:pPr lvl="1"/>
            <a:r>
              <a:rPr lang="en-US" sz="2400">
                <a:latin typeface="Arial" charset="0"/>
                <a:ea typeface="Calibri" charset="0"/>
              </a:rPr>
              <a:t>Single-Writer/Multiple-Reader (SWMR)</a:t>
            </a:r>
          </a:p>
          <a:p>
            <a:pPr lvl="1"/>
            <a:r>
              <a:rPr lang="en-US" sz="2400">
                <a:latin typeface="Arial" charset="0"/>
                <a:ea typeface="Calibri" charset="0"/>
              </a:rPr>
              <a:t>Internal threading</a:t>
            </a:r>
          </a:p>
          <a:p>
            <a:r>
              <a:rPr lang="en-US" sz="2800">
                <a:latin typeface="Arial" charset="0"/>
              </a:rPr>
              <a:t>Virtual Object Layer (VOL)</a:t>
            </a:r>
          </a:p>
          <a:p>
            <a:r>
              <a:rPr lang="en-US" sz="2800">
                <a:latin typeface="Arial" charset="0"/>
              </a:rPr>
              <a:t>Data Analysis</a:t>
            </a:r>
          </a:p>
          <a:p>
            <a:pPr lvl="1"/>
            <a:r>
              <a:rPr lang="en-US" sz="2400">
                <a:latin typeface="Arial" charset="0"/>
                <a:ea typeface="Calibri" charset="0"/>
              </a:rPr>
              <a:t>Query / View / Index APIs</a:t>
            </a:r>
          </a:p>
          <a:p>
            <a:r>
              <a:rPr lang="en-US" sz="2800">
                <a:latin typeface="Arial" charset="0"/>
              </a:rPr>
              <a:t>Native HDF5 client/server </a:t>
            </a:r>
          </a:p>
        </p:txBody>
      </p:sp>
      <p:sp>
        <p:nvSpPr>
          <p:cNvPr id="122885" name="Content Placeholder 4"/>
          <p:cNvSpPr txBox="1">
            <a:spLocks/>
          </p:cNvSpPr>
          <p:nvPr/>
        </p:nvSpPr>
        <p:spPr bwMode="auto">
          <a:xfrm>
            <a:off x="4953000" y="914400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Performance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Scalable chunk indices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Metadata aggregation and Page buffering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Asynchronous I/O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Variable-length records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Fault tolerance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Parallel I/O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I/O Autotuning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Extreme Scale Computing HDF5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33" y="541020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ja-JP" altLang="en-US" i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The best way to predict the future is to invent it.</a:t>
            </a:r>
            <a:r>
              <a:rPr lang="ja-JP" altLang="en-US" i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– Alan Kay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8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HDF5 Dataset</a:t>
            </a:r>
          </a:p>
        </p:txBody>
      </p:sp>
      <p:sp>
        <p:nvSpPr>
          <p:cNvPr id="49154" name="Rectangle 2064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7CDE3F-D0FE-304B-984C-3460EF6C14C2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15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5170488"/>
            <a:ext cx="85344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  <a:cs typeface="Calibri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HDF5 datasets </a:t>
            </a:r>
            <a:r>
              <a:rPr lang="en-US" sz="2000" b="1">
                <a:latin typeface="Arial" charset="0"/>
                <a:cs typeface="Arial" charset="0"/>
              </a:rPr>
              <a:t>organize and contain </a:t>
            </a:r>
            <a:r>
              <a:rPr lang="en-US" altLang="ja-JP" sz="2000">
                <a:latin typeface="Arial" charset="0"/>
                <a:cs typeface="Arial" charset="0"/>
              </a:rPr>
              <a:t>data elements.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1800">
                <a:latin typeface="Calibri" charset="0"/>
                <a:cs typeface="Calibri" charset="0"/>
              </a:rPr>
              <a:t> HDF5 datatype describes individual data elements.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1800">
                <a:latin typeface="Calibri" charset="0"/>
                <a:cs typeface="Calibri" charset="0"/>
              </a:rPr>
              <a:t> HDF5 dataspace describes the logical layout of the data elements.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572000" y="990600"/>
            <a:ext cx="3886200" cy="39624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313869" tIns="156935" rIns="313869" bIns="156935">
            <a:flatTx/>
          </a:bodyPr>
          <a:lstStyle/>
          <a:p>
            <a:pPr algn="ctr" eaLnBrk="0" hangingPunct="0"/>
            <a:endParaRPr lang="en-US" sz="3200" b="1">
              <a:latin typeface="Calibri" charset="0"/>
              <a:cs typeface="Calibri" charset="0"/>
            </a:endParaRPr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609600" y="990600"/>
            <a:ext cx="3886200" cy="39624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313869" tIns="156935" rIns="313869" bIns="156935">
            <a:flatTx/>
          </a:bodyPr>
          <a:lstStyle/>
          <a:p>
            <a:pPr algn="ctr" eaLnBrk="0" hangingPunct="0"/>
            <a:endParaRPr lang="en-US" sz="2200" b="1">
              <a:latin typeface="Calibri" charset="0"/>
              <a:cs typeface="Calibri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524000" y="1143000"/>
            <a:ext cx="1905000" cy="685800"/>
            <a:chOff x="1524000" y="2057400"/>
            <a:chExt cx="1905000" cy="685800"/>
          </a:xfrm>
        </p:grpSpPr>
        <p:sp>
          <p:nvSpPr>
            <p:cNvPr id="49173" name="Rectangle 76"/>
            <p:cNvSpPr>
              <a:spLocks noChangeArrowheads="1"/>
            </p:cNvSpPr>
            <p:nvPr/>
          </p:nvSpPr>
          <p:spPr bwMode="auto">
            <a:xfrm>
              <a:off x="1524000" y="2462212"/>
              <a:ext cx="1828800" cy="280988"/>
            </a:xfrm>
            <a:prstGeom prst="rect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313869" tIns="156935" rIns="313869" bIns="156935" anchor="ctr">
              <a:flatTx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  <a:cs typeface="Arial" charset="0"/>
                </a:rPr>
                <a:t>Integer: 32-bit, LE  </a:t>
              </a:r>
            </a:p>
          </p:txBody>
        </p:sp>
        <p:sp>
          <p:nvSpPr>
            <p:cNvPr id="25" name="Text Box 77"/>
            <p:cNvSpPr txBox="1">
              <a:spLocks noChangeArrowheads="1"/>
            </p:cNvSpPr>
            <p:nvPr/>
          </p:nvSpPr>
          <p:spPr bwMode="auto">
            <a:xfrm>
              <a:off x="1524000" y="2057400"/>
              <a:ext cx="1905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/>
            <a:lstStyle/>
            <a:p>
              <a:pPr algn="ctr" eaLnBrk="0" hangingPunct="0">
                <a:defRPr/>
              </a:pPr>
              <a:r>
                <a:rPr lang="en-US" sz="2000" b="1" dirty="0">
                  <a:latin typeface="Arial"/>
                  <a:ea typeface="Calibri"/>
                  <a:cs typeface="Arial"/>
                </a:rPr>
                <a:t>HDF5</a:t>
              </a:r>
              <a:r>
                <a:rPr 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ea typeface="Calibri"/>
                  <a:cs typeface="Arial"/>
                </a:rPr>
                <a:t> </a:t>
              </a:r>
              <a:r>
                <a:rPr lang="en-US" sz="2000" b="1" dirty="0">
                  <a:latin typeface="Arial"/>
                  <a:ea typeface="Calibri"/>
                  <a:cs typeface="Arial"/>
                </a:rPr>
                <a:t>Datatype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6800" y="4267200"/>
            <a:ext cx="339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bg1"/>
                </a:solidFill>
                <a:latin typeface="Arial" charset="0"/>
                <a:cs typeface="Arial" charset="0"/>
              </a:rPr>
              <a:t>Multi-dimensional array of </a:t>
            </a:r>
          </a:p>
          <a:p>
            <a:pPr eaLnBrk="1" hangingPunct="1"/>
            <a:r>
              <a:rPr lang="en-US" sz="1800" i="1">
                <a:solidFill>
                  <a:schemeClr val="bg1"/>
                </a:solidFill>
                <a:latin typeface="Arial" charset="0"/>
                <a:cs typeface="Arial" charset="0"/>
              </a:rPr>
              <a:t>identically typed data elements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4267200"/>
            <a:ext cx="3521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bg1"/>
                </a:solidFill>
                <a:latin typeface="Arial" charset="0"/>
                <a:cs typeface="Arial" charset="0"/>
              </a:rPr>
              <a:t>Specifications for single data</a:t>
            </a:r>
            <a:br>
              <a:rPr lang="en-US" sz="1800" i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i="1">
                <a:solidFill>
                  <a:schemeClr val="bg1"/>
                </a:solidFill>
                <a:latin typeface="Arial" charset="0"/>
                <a:cs typeface="Arial" charset="0"/>
              </a:rPr>
              <a:t>element and array dimensions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66800" y="2133600"/>
            <a:ext cx="2743200" cy="1905000"/>
            <a:chOff x="1066800" y="2133600"/>
            <a:chExt cx="2743200" cy="1905000"/>
          </a:xfrm>
        </p:grpSpPr>
        <p:sp>
          <p:nvSpPr>
            <p:cNvPr id="49165" name="Rectangle 62"/>
            <p:cNvSpPr>
              <a:spLocks noChangeArrowheads="1"/>
            </p:cNvSpPr>
            <p:nvPr/>
          </p:nvSpPr>
          <p:spPr bwMode="auto">
            <a:xfrm>
              <a:off x="1066800" y="2590800"/>
              <a:ext cx="2743200" cy="14478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313869" tIns="0" rIns="313869" bIns="156935">
              <a:flatTx/>
            </a:bodyPr>
            <a:lstStyle/>
            <a:p>
              <a:pPr algn="ctr" eaLnBrk="0" hangingPunct="0"/>
              <a:endParaRPr lang="en-US" sz="2000" b="1">
                <a:latin typeface="Calibri" charset="0"/>
                <a:cs typeface="Calibri" charset="0"/>
              </a:endParaRPr>
            </a:p>
          </p:txBody>
        </p:sp>
        <p:sp>
          <p:nvSpPr>
            <p:cNvPr id="18" name="Rectangle 63"/>
            <p:cNvSpPr>
              <a:spLocks noChangeArrowheads="1"/>
            </p:cNvSpPr>
            <p:nvPr/>
          </p:nvSpPr>
          <p:spPr bwMode="auto">
            <a:xfrm>
              <a:off x="1335088" y="2971800"/>
              <a:ext cx="506412" cy="2746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313869" tIns="109728" rIns="313869" bIns="156935" anchor="ctr">
              <a:flatTx/>
            </a:bodyPr>
            <a:lstStyle/>
            <a:p>
              <a:pPr algn="r" eaLnBrk="0" hangingPunct="0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 lang="en-US" sz="1600" b="1" dirty="0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1219200" y="2590800"/>
              <a:ext cx="6921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cs typeface="Arial"/>
                </a:rPr>
                <a:t>Rank</a:t>
              </a:r>
            </a:p>
          </p:txBody>
        </p:sp>
        <p:sp>
          <p:nvSpPr>
            <p:cNvPr id="20" name="Rectangle 74"/>
            <p:cNvSpPr>
              <a:spLocks noChangeArrowheads="1"/>
            </p:cNvSpPr>
            <p:nvPr/>
          </p:nvSpPr>
          <p:spPr bwMode="auto">
            <a:xfrm>
              <a:off x="2439988" y="3700463"/>
              <a:ext cx="1065212" cy="2746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ea typeface="Calibri" charset="0"/>
                  <a:cs typeface="Arial"/>
                </a:rPr>
                <a:t>Dim[2] = 7</a:t>
              </a:r>
            </a:p>
          </p:txBody>
        </p:sp>
        <p:sp>
          <p:nvSpPr>
            <p:cNvPr id="21" name="Text Box 67"/>
            <p:cNvSpPr txBox="1">
              <a:spLocks noChangeArrowheads="1"/>
            </p:cNvSpPr>
            <p:nvPr/>
          </p:nvSpPr>
          <p:spPr bwMode="auto">
            <a:xfrm>
              <a:off x="2327275" y="2590800"/>
              <a:ext cx="1254125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cs typeface="Arial"/>
                </a:rPr>
                <a:t>Dimensions</a:t>
              </a:r>
            </a:p>
          </p:txBody>
        </p:sp>
        <p:sp>
          <p:nvSpPr>
            <p:cNvPr id="22" name="Rectangle 66"/>
            <p:cNvSpPr>
              <a:spLocks noChangeArrowheads="1"/>
            </p:cNvSpPr>
            <p:nvPr/>
          </p:nvSpPr>
          <p:spPr bwMode="auto">
            <a:xfrm>
              <a:off x="2438400" y="3001963"/>
              <a:ext cx="1066800" cy="2746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ea typeface="Calibri" charset="0"/>
                  <a:cs typeface="Arial"/>
                </a:rPr>
                <a:t>Dim[0] = 4</a:t>
              </a:r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2438400" y="3352800"/>
              <a:ext cx="1066800" cy="2746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lIns="266236" tIns="133119" rIns="266236" bIns="133119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ea typeface="Calibri" charset="0"/>
                  <a:cs typeface="Arial"/>
                </a:rPr>
                <a:t>Dim[1] = 5</a:t>
              </a:r>
            </a:p>
          </p:txBody>
        </p:sp>
        <p:sp>
          <p:nvSpPr>
            <p:cNvPr id="15" name="Text Box 77"/>
            <p:cNvSpPr txBox="1">
              <a:spLocks noChangeArrowheads="1"/>
            </p:cNvSpPr>
            <p:nvPr/>
          </p:nvSpPr>
          <p:spPr bwMode="auto">
            <a:xfrm>
              <a:off x="1524000" y="2133600"/>
              <a:ext cx="1905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3869" tIns="156935" rIns="313869" bIns="156935" anchor="ctr"/>
            <a:lstStyle/>
            <a:p>
              <a:pPr algn="ctr" eaLnBrk="0" hangingPunct="0">
                <a:defRPr/>
              </a:pPr>
              <a:r>
                <a:rPr lang="en-US" sz="2000" b="1" dirty="0">
                  <a:latin typeface="Arial"/>
                  <a:ea typeface="Calibri"/>
                  <a:cs typeface="Arial"/>
                </a:rPr>
                <a:t>HDF5</a:t>
              </a:r>
              <a:r>
                <a:rPr 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ea typeface="Calibri"/>
                  <a:cs typeface="Arial"/>
                </a:rPr>
                <a:t> </a:t>
              </a:r>
              <a:r>
                <a:rPr lang="en-US" sz="2000" b="1" dirty="0">
                  <a:latin typeface="Arial"/>
                  <a:ea typeface="Calibri"/>
                  <a:cs typeface="Arial"/>
                </a:rPr>
                <a:t>Dataspace</a:t>
              </a:r>
            </a:p>
          </p:txBody>
        </p:sp>
      </p:grpSp>
      <p:pic>
        <p:nvPicPr>
          <p:cNvPr id="16" name="Picture 15" descr="ar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643063"/>
            <a:ext cx="33956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9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0054-DEBC-4BC7-AB51-B07CBC93C6B2}" type="slidenum">
              <a:rPr lang="en-US" smtClean="0">
                <a:solidFill>
                  <a:srgbClr val="FFFFFF"/>
                </a:solidFill>
              </a:rPr>
              <a:pPr/>
              <a:t>150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Codename “HEXAD”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18424"/>
            <a:ext cx="86487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Excel is a great frontend with a not so great rear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;-)</a:t>
            </a:r>
          </a:p>
          <a:p>
            <a:r>
              <a:rPr lang="en-US" dirty="0" smtClean="0"/>
              <a:t>We’ve fixed that with an </a:t>
            </a:r>
            <a:r>
              <a:rPr lang="en-US" b="1" dirty="0"/>
              <a:t>H</a:t>
            </a:r>
            <a:r>
              <a:rPr lang="en-US" dirty="0" smtClean="0"/>
              <a:t>DF5 </a:t>
            </a:r>
            <a:r>
              <a:rPr lang="en-US" b="1" dirty="0" smtClean="0"/>
              <a:t>Ex</a:t>
            </a:r>
            <a:r>
              <a:rPr lang="en-US" dirty="0" smtClean="0"/>
              <a:t>cel </a:t>
            </a:r>
            <a:r>
              <a:rPr lang="en-US" b="1" dirty="0" smtClean="0"/>
              <a:t>Ad</a:t>
            </a:r>
            <a:r>
              <a:rPr lang="en-US" dirty="0" smtClean="0"/>
              <a:t>d-in</a:t>
            </a:r>
          </a:p>
          <a:p>
            <a:r>
              <a:rPr lang="en-US" dirty="0" smtClean="0"/>
              <a:t>Let’s you do the usual things including:</a:t>
            </a:r>
          </a:p>
          <a:p>
            <a:pPr lvl="1"/>
            <a:r>
              <a:rPr lang="en-US" dirty="0" smtClean="0"/>
              <a:t>Display content (file structure, detailed object info)</a:t>
            </a:r>
          </a:p>
          <a:p>
            <a:pPr lvl="1"/>
            <a:r>
              <a:rPr lang="en-US" dirty="0" smtClean="0"/>
              <a:t>Create/read/write datasets</a:t>
            </a:r>
          </a:p>
          <a:p>
            <a:pPr lvl="1"/>
            <a:r>
              <a:rPr lang="en-US" dirty="0" smtClean="0"/>
              <a:t>Create/read/update attributes</a:t>
            </a:r>
          </a:p>
          <a:p>
            <a:r>
              <a:rPr lang="en-US" dirty="0" smtClean="0"/>
              <a:t>Plenty of ideas for bells an whistles, e.g., HDF5 image &amp; </a:t>
            </a:r>
            <a:r>
              <a:rPr lang="en-US" dirty="0" err="1" smtClean="0"/>
              <a:t>PyTables</a:t>
            </a:r>
            <a:r>
              <a:rPr lang="en-US" dirty="0" smtClean="0"/>
              <a:t> support</a:t>
            </a:r>
          </a:p>
          <a:p>
            <a:r>
              <a:rPr lang="en-US" u="sng" dirty="0" smtClean="0"/>
              <a:t>Send in* your </a:t>
            </a:r>
            <a:r>
              <a:rPr lang="en-US" b="1" u="sng" dirty="0" smtClean="0"/>
              <a:t>Must Have</a:t>
            </a:r>
            <a:r>
              <a:rPr lang="en-US" u="sng" dirty="0" smtClean="0"/>
              <a:t>/</a:t>
            </a:r>
            <a:r>
              <a:rPr lang="en-US" i="1" u="sng" dirty="0" smtClean="0"/>
              <a:t>Nice To Have</a:t>
            </a:r>
            <a:r>
              <a:rPr lang="en-US" u="sng" dirty="0" smtClean="0"/>
              <a:t> feature list!</a:t>
            </a:r>
          </a:p>
          <a:p>
            <a:r>
              <a:rPr lang="en-US" dirty="0" smtClean="0"/>
              <a:t>Stay tuned for the beta program</a:t>
            </a:r>
          </a:p>
        </p:txBody>
      </p:sp>
      <p:pic>
        <p:nvPicPr>
          <p:cNvPr id="1026" name="Picture 2" descr="http://www.neilsrecruitment.co.uk/wp-content/uploads/2013/07/Excel-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557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7367" y="6019800"/>
            <a:ext cx="219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hlinkClick r:id="rId3"/>
              </a:rPr>
              <a:t>help@hdfgroup.org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REST-based service for HDF5 data</a:t>
            </a:r>
          </a:p>
          <a:p>
            <a:r>
              <a:rPr lang="en-US" dirty="0" smtClean="0"/>
              <a:t>Reference Implementation for REST API</a:t>
            </a:r>
          </a:p>
          <a:p>
            <a:r>
              <a:rPr lang="en-US" dirty="0" smtClean="0"/>
              <a:t>Developed in Python using Tornado Framework</a:t>
            </a:r>
          </a:p>
          <a:p>
            <a:r>
              <a:rPr lang="en-US" dirty="0" smtClean="0"/>
              <a:t>Supports Read/Write operations</a:t>
            </a:r>
          </a:p>
          <a:p>
            <a:r>
              <a:rPr lang="en-US" dirty="0" smtClean="0"/>
              <a:t>Clients can be Python/C/Fortran or Web Page</a:t>
            </a:r>
          </a:p>
          <a:p>
            <a:r>
              <a:rPr lang="en-US" dirty="0" smtClean="0"/>
              <a:t>Let us know what specific features you’d like to see.  E.g. VOL REST Client Plugin</a:t>
            </a:r>
            <a:endParaRPr lang="en-US" dirty="0"/>
          </a:p>
        </p:txBody>
      </p:sp>
      <p:pic>
        <p:nvPicPr>
          <p:cNvPr id="4" name="Picture 3" descr="cloud butt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5257800"/>
            <a:ext cx="2808514" cy="1219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 Server Architecture</a:t>
            </a:r>
            <a:endParaRPr lang="en-US" dirty="0"/>
          </a:p>
        </p:txBody>
      </p:sp>
      <p:pic>
        <p:nvPicPr>
          <p:cNvPr id="5" name="Content Placeholder 4" descr="HDF Server Architecu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9" t="-10942" r="1190" b="1507"/>
          <a:stretch/>
        </p:blipFill>
        <p:spPr>
          <a:xfrm>
            <a:off x="-402672" y="1600199"/>
            <a:ext cx="9546672" cy="433634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153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4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Restless About HDF5/REST</a:t>
            </a:r>
            <a:endParaRPr lang="en-US" dirty="0"/>
          </a:p>
        </p:txBody>
      </p:sp>
      <p:pic>
        <p:nvPicPr>
          <p:cNvPr id="1026" name="Picture 2" descr="E:\HDF5\REST\spec\HDF5 R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0" y="838200"/>
            <a:ext cx="9264759" cy="59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“Simple” HDF5 Viewer application</a:t>
            </a:r>
          </a:p>
          <a:p>
            <a:r>
              <a:rPr lang="en-US" dirty="0" smtClean="0"/>
              <a:t>Cross platform (Windows/Mac/Linux)</a:t>
            </a:r>
          </a:p>
          <a:p>
            <a:r>
              <a:rPr lang="en-US" dirty="0" smtClean="0"/>
              <a:t>Native look and feel</a:t>
            </a:r>
          </a:p>
          <a:p>
            <a:r>
              <a:rPr lang="en-US" dirty="0" smtClean="0"/>
              <a:t>Can display extremely large HDF5 files</a:t>
            </a:r>
          </a:p>
          <a:p>
            <a:r>
              <a:rPr lang="en-US" dirty="0" smtClean="0"/>
              <a:t>View HDF5 files and </a:t>
            </a:r>
            <a:r>
              <a:rPr lang="en-US" dirty="0" err="1" smtClean="0"/>
              <a:t>OpenDAP</a:t>
            </a:r>
            <a:r>
              <a:rPr lang="en-US" dirty="0" smtClean="0"/>
              <a:t> resources</a:t>
            </a:r>
          </a:p>
          <a:p>
            <a:r>
              <a:rPr lang="en-US" dirty="0" smtClean="0"/>
              <a:t>Plugin model enables different file formats/remote resources to be supported</a:t>
            </a:r>
          </a:p>
          <a:p>
            <a:r>
              <a:rPr lang="en-US" dirty="0" smtClean="0"/>
              <a:t>Community-based development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155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Architecture</a:t>
            </a:r>
            <a:endParaRPr lang="en-US" dirty="0"/>
          </a:p>
        </p:txBody>
      </p:sp>
      <p:pic>
        <p:nvPicPr>
          <p:cNvPr id="4" name="Content Placeholder 3" descr="Compass Architectu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" t="192" r="-634" b="-192"/>
          <a:stretch/>
        </p:blipFill>
        <p:spPr>
          <a:xfrm>
            <a:off x="609600" y="1295400"/>
            <a:ext cx="8077201" cy="542032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156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HDF5 Attributes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839200" cy="5410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>
                <a:latin typeface="Arial" charset="0"/>
              </a:rPr>
              <a:t>Typically contain user metadata</a:t>
            </a:r>
          </a:p>
          <a:p>
            <a:pPr>
              <a:spcAft>
                <a:spcPts val="600"/>
              </a:spcAft>
            </a:pPr>
            <a:r>
              <a:rPr lang="en-US" sz="2800">
                <a:latin typeface="Arial" charset="0"/>
              </a:rPr>
              <a:t>Have a </a:t>
            </a:r>
            <a:r>
              <a:rPr lang="en-US" sz="2800" u="sng">
                <a:latin typeface="Arial" charset="0"/>
              </a:rPr>
              <a:t>name</a:t>
            </a:r>
            <a:r>
              <a:rPr lang="en-US" sz="2800">
                <a:latin typeface="Arial" charset="0"/>
              </a:rPr>
              <a:t> and a </a:t>
            </a:r>
            <a:r>
              <a:rPr lang="en-US" sz="2800" u="sng">
                <a:latin typeface="Arial" charset="0"/>
              </a:rPr>
              <a:t>value</a:t>
            </a:r>
          </a:p>
          <a:p>
            <a:pPr>
              <a:spcAft>
                <a:spcPts val="600"/>
              </a:spcAft>
            </a:pPr>
            <a:r>
              <a:rPr lang="en-US" sz="2800">
                <a:latin typeface="Arial" charset="0"/>
              </a:rPr>
              <a:t>Attributes “decorate” HDF5 objects</a:t>
            </a:r>
          </a:p>
          <a:p>
            <a:pPr>
              <a:spcAft>
                <a:spcPts val="600"/>
              </a:spcAft>
            </a:pPr>
            <a:r>
              <a:rPr lang="en-US" sz="2800">
                <a:latin typeface="Arial" charset="0"/>
              </a:rPr>
              <a:t>Value is described by a datatype and a dataspace</a:t>
            </a:r>
          </a:p>
          <a:p>
            <a:pPr>
              <a:spcAft>
                <a:spcPts val="600"/>
              </a:spcAft>
            </a:pPr>
            <a:r>
              <a:rPr lang="en-US" sz="2800">
                <a:latin typeface="Arial" charset="0"/>
                <a:cs typeface="Calibri" charset="0"/>
              </a:rPr>
              <a:t>Analogous to a dataset, but do not support       partial I/O operations; nor can they be compressed or extended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33797" name="Rectangle 2064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t>March 4, 2015</a:t>
            </a: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10FB49-53AD-AF44-A05E-2D857A638AA1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514600" y="6615113"/>
            <a:ext cx="3962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7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8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 anchor="ctr"/>
          <a:lstStyle/>
          <a:p>
            <a:r>
              <a:rPr lang="en-US">
                <a:latin typeface="Arial" charset="0"/>
              </a:rPr>
              <a:t>HDF5 Technology Platform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86400"/>
          </a:xfrm>
        </p:spPr>
        <p:txBody>
          <a:bodyPr>
            <a:normAutofit lnSpcReduction="10000"/>
          </a:bodyPr>
          <a:lstStyle/>
          <a:p>
            <a:pPr marL="347472" indent="-347472">
              <a:defRPr/>
            </a:pPr>
            <a:r>
              <a:rPr lang="en-US" dirty="0" smtClean="0">
                <a:solidFill>
                  <a:srgbClr val="B2B2B2"/>
                </a:solidFill>
              </a:rPr>
              <a:t>HDF5 Abstract Data Model</a:t>
            </a:r>
          </a:p>
          <a:p>
            <a:pPr marL="747522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Defines the “building blocks” for data organization and specification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Files, Groups, Links, Datasets, Attributes, </a:t>
            </a:r>
            <a:r>
              <a:rPr lang="en-US" sz="2400" dirty="0" err="1" smtClean="0">
                <a:solidFill>
                  <a:srgbClr val="B2B2B2"/>
                </a:solidFill>
              </a:rPr>
              <a:t>Datatypes</a:t>
            </a:r>
            <a:r>
              <a:rPr lang="en-US" sz="2400" dirty="0" smtClean="0">
                <a:solidFill>
                  <a:srgbClr val="B2B2B2"/>
                </a:solidFill>
              </a:rPr>
              <a:t>, </a:t>
            </a:r>
            <a:r>
              <a:rPr lang="en-US" sz="2400" dirty="0" err="1" smtClean="0">
                <a:solidFill>
                  <a:srgbClr val="B2B2B2"/>
                </a:solidFill>
              </a:rPr>
              <a:t>Dataspaces</a:t>
            </a:r>
            <a:endParaRPr lang="en-US" sz="2400" dirty="0" smtClean="0">
              <a:solidFill>
                <a:srgbClr val="B2B2B2"/>
              </a:solidFill>
            </a:endParaRPr>
          </a:p>
          <a:p>
            <a:pPr marL="347472" indent="-347472">
              <a:spcBef>
                <a:spcPts val="24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HDF5 Software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Tools 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Language Interfaces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HDF5 Library</a:t>
            </a:r>
          </a:p>
          <a:p>
            <a:pPr marL="347472" indent="-347472">
              <a:spcBef>
                <a:spcPts val="2400"/>
              </a:spcBef>
              <a:defRPr/>
            </a:pPr>
            <a:r>
              <a:rPr lang="en-US" dirty="0" smtClean="0">
                <a:solidFill>
                  <a:srgbClr val="B2B2B2"/>
                </a:solidFill>
              </a:rPr>
              <a:t>HDF5 Binary File Format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Bit-level organization of HDF5 file</a:t>
            </a:r>
          </a:p>
          <a:p>
            <a:pPr marL="740664" lvl="1" indent="-347472">
              <a:defRPr/>
            </a:pPr>
            <a:r>
              <a:rPr lang="en-US" sz="2400" dirty="0" smtClean="0">
                <a:solidFill>
                  <a:srgbClr val="B2B2B2"/>
                </a:solidFill>
              </a:rPr>
              <a:t>Defined by HDF5 File Format Specification</a:t>
            </a:r>
            <a:endParaRPr lang="en-US" sz="2200" dirty="0" smtClean="0">
              <a:solidFill>
                <a:srgbClr val="B2B2B2"/>
              </a:solidFill>
            </a:endParaRPr>
          </a:p>
        </p:txBody>
      </p:sp>
      <p:sp>
        <p:nvSpPr>
          <p:cNvPr id="64515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E12C78-DDEA-F343-83A3-B38576ADEEEB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17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57200" y="3122612"/>
            <a:ext cx="8229600" cy="1588"/>
          </a:xfrm>
          <a:prstGeom prst="line">
            <a:avLst/>
          </a:prstGeom>
          <a:solidFill>
            <a:schemeClr val="accent1"/>
          </a:solidFill>
          <a:ln w="12700" cap="rnd" cmpd="sng" algn="ctr">
            <a:gradFill flip="none" rotWithShape="1">
              <a:gsLst>
                <a:gs pos="0">
                  <a:srgbClr val="008000"/>
                </a:gs>
                <a:gs pos="100000">
                  <a:srgbClr val="0000FF"/>
                </a:gs>
                <a:gs pos="50000">
                  <a:srgbClr val="007D7A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cxnSp>
      <p:cxnSp>
        <p:nvCxnSpPr>
          <p:cNvPr id="13" name="Straight Connector 12"/>
          <p:cNvCxnSpPr/>
          <p:nvPr/>
        </p:nvCxnSpPr>
        <p:spPr bwMode="auto">
          <a:xfrm>
            <a:off x="457200" y="5029200"/>
            <a:ext cx="8229600" cy="1588"/>
          </a:xfrm>
          <a:prstGeom prst="line">
            <a:avLst/>
          </a:prstGeom>
          <a:solidFill>
            <a:schemeClr val="accent1"/>
          </a:solidFill>
          <a:ln w="12700" cap="rnd" cmpd="sng" algn="ctr">
            <a:gradFill flip="none" rotWithShape="1">
              <a:gsLst>
                <a:gs pos="0">
                  <a:srgbClr val="008000"/>
                </a:gs>
                <a:gs pos="100000">
                  <a:srgbClr val="0000FF"/>
                </a:gs>
                <a:gs pos="50000">
                  <a:srgbClr val="007D7A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cxn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1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609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HDF5 </a:t>
            </a:r>
            <a:r>
              <a:rPr lang="en-US" dirty="0" smtClean="0">
                <a:latin typeface="Arial" charset="0"/>
              </a:rPr>
              <a:t>Software Distribution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2578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US" sz="3200" dirty="0" smtClean="0">
                <a:ea typeface="Calibri"/>
              </a:rPr>
              <a:t>HDF5 home page:  </a:t>
            </a:r>
            <a:r>
              <a:rPr lang="en-US" sz="3200" dirty="0" smtClean="0">
                <a:ea typeface="Calibri"/>
                <a:hlinkClick r:id="rId3"/>
              </a:rPr>
              <a:t>http://hdfgroup.org/HDF5/</a:t>
            </a:r>
            <a:endParaRPr lang="en-US" sz="3200" dirty="0" smtClean="0">
              <a:ea typeface="Calibri"/>
            </a:endParaRPr>
          </a:p>
          <a:p>
            <a:pPr lvl="1">
              <a:defRPr/>
            </a:pPr>
            <a:r>
              <a:rPr lang="en-US" sz="2000" dirty="0" smtClean="0"/>
              <a:t> </a:t>
            </a:r>
            <a:r>
              <a:rPr lang="en-US" sz="2400" dirty="0" smtClean="0"/>
              <a:t>Latest release: HDF5 1.8.14 (1.8.15 coming in May 2015)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sz="3200" dirty="0" smtClean="0">
                <a:ea typeface="Calibri"/>
              </a:rPr>
              <a:t>HDF5 source code:</a:t>
            </a:r>
          </a:p>
          <a:p>
            <a:pPr marL="914400" lvl="1" indent="-514350">
              <a:defRPr/>
            </a:pPr>
            <a:r>
              <a:rPr lang="en-US" sz="2400" dirty="0" smtClean="0"/>
              <a:t>Written in C, and includes optional C++, Fortran 90 APIs, and High Level APIs</a:t>
            </a:r>
          </a:p>
          <a:p>
            <a:pPr marL="914400" lvl="1" indent="-514350">
              <a:defRPr/>
            </a:pPr>
            <a:r>
              <a:rPr lang="en-US" sz="2400" dirty="0" smtClean="0"/>
              <a:t>Contains command-line utilities (h5dump, h5repack, h5diff, ..) and compile scripts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sz="3200" dirty="0" smtClean="0">
                <a:ea typeface="Calibri"/>
              </a:rPr>
              <a:t>HDF5 pre-built binaries:</a:t>
            </a:r>
          </a:p>
          <a:p>
            <a:pPr lvl="1">
              <a:defRPr/>
            </a:pPr>
            <a:r>
              <a:rPr lang="en-US" sz="2400" dirty="0" smtClean="0"/>
              <a:t>When possible, </a:t>
            </a:r>
            <a:r>
              <a:rPr lang="en-US" sz="2400" dirty="0" smtClean="0"/>
              <a:t>includes C, C++, F90, and High Level libraries.  Check ./lib/libhdf5.settings </a:t>
            </a:r>
            <a:r>
              <a:rPr lang="en-US" sz="2400" dirty="0" smtClean="0"/>
              <a:t>file.</a:t>
            </a:r>
          </a:p>
          <a:p>
            <a:pPr lvl="1">
              <a:defRPr/>
            </a:pPr>
            <a:r>
              <a:rPr lang="en-US" sz="2400" dirty="0" smtClean="0"/>
              <a:t>Built with and require the SZIP and ZLIB external libraries	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sz="3200" dirty="0" smtClean="0">
                <a:ea typeface="Calibri"/>
              </a:rPr>
              <a:t>	</a:t>
            </a:r>
            <a:endParaRPr lang="en-US" sz="1800" dirty="0" smtClean="0">
              <a:ea typeface="Calibri"/>
            </a:endParaRPr>
          </a:p>
          <a:p>
            <a:pPr>
              <a:buFontTx/>
              <a:buNone/>
              <a:defRPr/>
            </a:pPr>
            <a:r>
              <a:rPr lang="en-US" sz="3200" dirty="0" smtClean="0">
                <a:ea typeface="Calibri"/>
              </a:rPr>
              <a:t> </a:t>
            </a:r>
          </a:p>
        </p:txBody>
      </p:sp>
      <p:sp>
        <p:nvSpPr>
          <p:cNvPr id="6656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656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EB4B7-2408-D048-9F2E-F10B9939042B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18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General HDF5 API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</a:t>
            </a:r>
            <a:r>
              <a:rPr lang="en-US" b="1" dirty="0">
                <a:latin typeface="Arial" charset="0"/>
              </a:rPr>
              <a:t>, </a:t>
            </a:r>
            <a:r>
              <a:rPr lang="en-US" dirty="0">
                <a:latin typeface="Arial" charset="0"/>
              </a:rPr>
              <a:t>Fortran, Java, C++, and .NET bindings </a:t>
            </a:r>
          </a:p>
          <a:p>
            <a:pPr eaLnBrk="1" hangingPunct="1"/>
            <a:r>
              <a:rPr lang="en-US" dirty="0">
                <a:latin typeface="Arial" charset="0"/>
              </a:rPr>
              <a:t>IDL, MATLAB, Python </a:t>
            </a:r>
            <a:r>
              <a:rPr lang="en-US" dirty="0" smtClean="0">
                <a:latin typeface="Arial" charset="0"/>
              </a:rPr>
              <a:t>(h5py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PyTables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</a:rPr>
              <a:t>C routines begin with prefix  H5</a:t>
            </a:r>
            <a:r>
              <a:rPr lang="en-US" i="1" dirty="0">
                <a:latin typeface="Arial" charset="0"/>
              </a:rPr>
              <a:t>?</a:t>
            </a:r>
          </a:p>
          <a:p>
            <a:pPr lvl="1" eaLnBrk="1" hangingPunct="1">
              <a:buFontTx/>
              <a:buNone/>
            </a:pPr>
            <a:r>
              <a:rPr lang="en-US" dirty="0">
                <a:latin typeface="Arial" charset="0"/>
                <a:ea typeface="Calibri" charset="0"/>
              </a:rPr>
              <a:t>	</a:t>
            </a:r>
            <a:r>
              <a:rPr lang="en-US" sz="2400" i="1" dirty="0">
                <a:latin typeface="Arial" charset="0"/>
                <a:ea typeface="Calibri" charset="0"/>
              </a:rPr>
              <a:t>?</a:t>
            </a:r>
            <a:r>
              <a:rPr lang="en-US" sz="2400" dirty="0">
                <a:latin typeface="Arial" charset="0"/>
                <a:ea typeface="Calibri" charset="0"/>
              </a:rPr>
              <a:t> is a character corresponding to the type of object the function acts on</a:t>
            </a:r>
          </a:p>
          <a:p>
            <a:pPr lvl="1" eaLnBrk="1" hangingPunct="1">
              <a:buFontTx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Calibri" charset="0"/>
              </a:rPr>
              <a:t>                            </a:t>
            </a:r>
          </a:p>
        </p:txBody>
      </p:sp>
      <p:sp>
        <p:nvSpPr>
          <p:cNvPr id="7373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6C0DA3-8E58-CF4A-958C-3D2DEDA039AB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19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0" y="3886200"/>
            <a:ext cx="8915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Example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Interfaces:</a:t>
            </a: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</a:pP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  	H5D :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ataset interface    	  </a:t>
            </a:r>
            <a:r>
              <a:rPr lang="en-US" i="1" dirty="0">
                <a:solidFill>
                  <a:srgbClr val="0000FF"/>
                </a:solidFill>
                <a:latin typeface="Arial" charset="0"/>
                <a:cs typeface="Arial" charset="0"/>
              </a:rPr>
              <a:t>e.g.,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H5Dread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            </a:t>
            </a:r>
          </a:p>
          <a:p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H5F :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	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F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ile interface 	  </a:t>
            </a:r>
            <a:r>
              <a:rPr lang="en-US" i="1" dirty="0">
                <a:solidFill>
                  <a:srgbClr val="0000FF"/>
                </a:solidFill>
                <a:latin typeface="Arial" charset="0"/>
                <a:cs typeface="Arial" charset="0"/>
              </a:rPr>
              <a:t>e.g.,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H5Fopen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</a:t>
            </a:r>
          </a:p>
          <a:p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	H5S :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	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data</a:t>
            </a:r>
            <a:r>
              <a:rPr lang="en-US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pace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interface	  </a:t>
            </a:r>
            <a:r>
              <a:rPr lang="en-US" i="1" dirty="0">
                <a:solidFill>
                  <a:srgbClr val="0000FF"/>
                </a:solidFill>
                <a:latin typeface="Arial" charset="0"/>
                <a:cs typeface="Arial" charset="0"/>
              </a:rPr>
              <a:t>e.g.,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H5Sclose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96196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Parallel HDF5 Success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success story</a:t>
            </a:r>
          </a:p>
          <a:p>
            <a:pPr lvl="1"/>
            <a:r>
              <a:rPr lang="en-US" dirty="0" smtClean="0"/>
              <a:t>Trillion particle simulation on hopper @ NERSC</a:t>
            </a:r>
          </a:p>
          <a:p>
            <a:pPr lvl="1"/>
            <a:r>
              <a:rPr lang="en-US" dirty="0" smtClean="0"/>
              <a:t>120,000 cores</a:t>
            </a:r>
          </a:p>
          <a:p>
            <a:pPr lvl="1"/>
            <a:r>
              <a:rPr lang="en-US" dirty="0" smtClean="0"/>
              <a:t>30TB file</a:t>
            </a:r>
          </a:p>
          <a:p>
            <a:pPr lvl="1"/>
            <a:r>
              <a:rPr lang="en-US" dirty="0" smtClean="0"/>
              <a:t>23GB/sec average speed with 35GB/sec peaks (out of 40GB/sec max for system)</a:t>
            </a:r>
          </a:p>
          <a:p>
            <a:pPr lvl="1"/>
            <a:r>
              <a:rPr lang="en-US" dirty="0">
                <a:hlinkClick r:id="rId2"/>
              </a:rPr>
              <a:t>http://1.usa.gov/</a:t>
            </a:r>
            <a:r>
              <a:rPr lang="en-US" dirty="0" smtClean="0">
                <a:hlinkClick r:id="rId2"/>
              </a:rPr>
              <a:t>1sIU8uf</a:t>
            </a:r>
            <a:endParaRPr lang="en-US" dirty="0" smtClean="0"/>
          </a:p>
          <a:p>
            <a:r>
              <a:rPr lang="en-US" dirty="0" smtClean="0"/>
              <a:t>Parallel HDF5 rocks! (when used properly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HDF5 API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153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For flexibility, the API is extensive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>
                <a:latin typeface="Arial" charset="0"/>
                <a:ea typeface="Calibri" charset="0"/>
              </a:rPr>
              <a:t> </a:t>
            </a:r>
            <a:r>
              <a:rPr lang="en-US" sz="2400">
                <a:latin typeface="Arial" charset="0"/>
                <a:ea typeface="Calibri" charset="0"/>
              </a:rPr>
              <a:t>300+ functions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endParaRPr lang="en-US">
              <a:latin typeface="Arial" charset="0"/>
              <a:ea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This can be daunting… but there is hope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 sz="2400">
                <a:latin typeface="Arial" charset="0"/>
                <a:ea typeface="Calibri" charset="0"/>
              </a:rPr>
              <a:t>A few functions can do a lot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 sz="2400">
                <a:latin typeface="Arial" charset="0"/>
                <a:ea typeface="Calibri" charset="0"/>
              </a:rPr>
              <a:t>Start simple 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 sz="2400">
                <a:latin typeface="Arial" charset="0"/>
                <a:ea typeface="Calibri" charset="0"/>
              </a:rPr>
              <a:t>Build up knowledge as more features are needed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endParaRPr lang="en-US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  <p:sp>
        <p:nvSpPr>
          <p:cNvPr id="7577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5781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7DA61B-DF1D-D74D-930B-D31D02152C35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20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5782" name="Picture 6" descr="vm_53919_sol_a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98550"/>
            <a:ext cx="1039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43800" y="1412875"/>
            <a:ext cx="10668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 err="1">
                <a:latin typeface="+mn-lt"/>
                <a:ea typeface="Calibri"/>
                <a:cs typeface="Calibri"/>
              </a:rPr>
              <a:t>Victorinox</a:t>
            </a:r>
            <a:r>
              <a:rPr lang="en-US" sz="1100" b="1" dirty="0">
                <a:latin typeface="+mn-lt"/>
                <a:ea typeface="Calibri"/>
                <a:cs typeface="Calibri"/>
              </a:rPr>
              <a:t> Swiss Army </a:t>
            </a:r>
            <a:r>
              <a:rPr lang="en-US" sz="1100" b="1" dirty="0" err="1">
                <a:latin typeface="+mn-lt"/>
                <a:ea typeface="Calibri"/>
                <a:cs typeface="Calibri"/>
              </a:rPr>
              <a:t>Cybertool</a:t>
            </a:r>
            <a:r>
              <a:rPr lang="en-US" sz="1100" b="1" dirty="0">
                <a:latin typeface="+mn-lt"/>
                <a:ea typeface="Calibri"/>
                <a:cs typeface="Calibri"/>
              </a:rPr>
              <a:t>  34</a:t>
            </a:r>
          </a:p>
        </p:txBody>
      </p:sp>
      <p:grpSp>
        <p:nvGrpSpPr>
          <p:cNvPr id="75784" name="Group 17"/>
          <p:cNvGrpSpPr>
            <a:grpSpLocks/>
          </p:cNvGrpSpPr>
          <p:nvPr/>
        </p:nvGrpSpPr>
        <p:grpSpPr bwMode="auto">
          <a:xfrm>
            <a:off x="7620000" y="2743200"/>
            <a:ext cx="850900" cy="795338"/>
            <a:chOff x="5136458" y="2362200"/>
            <a:chExt cx="1155074" cy="1185637"/>
          </a:xfrm>
        </p:grpSpPr>
        <p:grpSp>
          <p:nvGrpSpPr>
            <p:cNvPr id="75785" name="Group 16"/>
            <p:cNvGrpSpPr>
              <a:grpSpLocks/>
            </p:cNvGrpSpPr>
            <p:nvPr/>
          </p:nvGrpSpPr>
          <p:grpSpPr bwMode="auto">
            <a:xfrm>
              <a:off x="5136458" y="2362200"/>
              <a:ext cx="883342" cy="1115964"/>
              <a:chOff x="4298258" y="1295401"/>
              <a:chExt cx="2559742" cy="3249563"/>
            </a:xfrm>
          </p:grpSpPr>
          <p:pic>
            <p:nvPicPr>
              <p:cNvPr id="75787" name="Picture 9" descr="vm_53919_sol_a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25" t="6985" r="20178" b="38538"/>
              <a:stretch>
                <a:fillRect/>
              </a:stretch>
            </p:blipFill>
            <p:spPr bwMode="auto">
              <a:xfrm>
                <a:off x="4648200" y="1295401"/>
                <a:ext cx="2209800" cy="297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 bwMode="auto">
              <a:xfrm rot="1577934">
                <a:off x="4298258" y="1736431"/>
                <a:ext cx="1373837" cy="1908836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Calibri"/>
                  <a:cs typeface="Calibri"/>
                </a:endParaRPr>
              </a:p>
            </p:txBody>
          </p:sp>
          <p:sp>
            <p:nvSpPr>
              <p:cNvPr id="75789" name="Rectangle 14"/>
              <p:cNvSpPr>
                <a:spLocks noChangeArrowheads="1"/>
              </p:cNvSpPr>
              <p:nvPr/>
            </p:nvSpPr>
            <p:spPr bwMode="auto">
              <a:xfrm rot="3757320">
                <a:off x="4130585" y="3494643"/>
                <a:ext cx="1378219" cy="6182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cs typeface="Calibri" charset="0"/>
                </a:endParaRPr>
              </a:p>
            </p:txBody>
          </p:sp>
          <p:sp>
            <p:nvSpPr>
              <p:cNvPr id="75790" name="Rectangle 15"/>
              <p:cNvSpPr>
                <a:spLocks noChangeArrowheads="1"/>
              </p:cNvSpPr>
              <p:nvPr/>
            </p:nvSpPr>
            <p:spPr bwMode="auto">
              <a:xfrm rot="3757320">
                <a:off x="5658729" y="3960119"/>
                <a:ext cx="551288" cy="624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cs typeface="Calibri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 rot="1464534">
              <a:off x="5806660" y="2589388"/>
              <a:ext cx="484872" cy="95844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196409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315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General Programming Paradigm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Object is opened or created</a:t>
            </a:r>
          </a:p>
          <a:p>
            <a:pPr eaLnBrk="1" hangingPunct="1"/>
            <a:r>
              <a:rPr lang="en-US">
                <a:latin typeface="Arial" charset="0"/>
              </a:rPr>
              <a:t>Object is accessed, possibly many times</a:t>
            </a:r>
          </a:p>
          <a:p>
            <a:pPr eaLnBrk="1" hangingPunct="1"/>
            <a:r>
              <a:rPr lang="en-US">
                <a:latin typeface="Arial" charset="0"/>
              </a:rPr>
              <a:t>Object is closed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Properties of object are </a:t>
            </a:r>
            <a:r>
              <a:rPr lang="en-US" u="sng">
                <a:latin typeface="Arial" charset="0"/>
              </a:rPr>
              <a:t>optionally</a:t>
            </a:r>
            <a:r>
              <a:rPr lang="en-US">
                <a:latin typeface="Arial" charset="0"/>
              </a:rPr>
              <a:t> defined </a:t>
            </a:r>
          </a:p>
          <a:p>
            <a:pPr lvl="1" eaLnBrk="1" hangingPunct="1">
              <a:buFont typeface="Wingdings" charset="0"/>
              <a:buChar char="ü"/>
            </a:pPr>
            <a:r>
              <a:rPr lang="en-US">
                <a:latin typeface="Arial" charset="0"/>
                <a:ea typeface="Calibri" charset="0"/>
              </a:rPr>
              <a:t>Creation properties (e.g., use chunking storage)</a:t>
            </a:r>
          </a:p>
          <a:p>
            <a:pPr lvl="1" eaLnBrk="1" hangingPunct="1">
              <a:buFont typeface="Wingdings" charset="0"/>
              <a:buChar char="ü"/>
            </a:pPr>
            <a:r>
              <a:rPr lang="en-US">
                <a:latin typeface="Arial" charset="0"/>
                <a:ea typeface="Calibri" charset="0"/>
              </a:rPr>
              <a:t>Access properties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78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78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782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BEF1DA-EC99-1A4D-A96E-536DD1F7D108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21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7359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609600"/>
          </a:xfrm>
        </p:spPr>
        <p:txBody>
          <a:bodyPr/>
          <a:lstStyle/>
          <a:p>
            <a:r>
              <a:rPr lang="en-US">
                <a:latin typeface="Arial" charset="0"/>
              </a:rPr>
              <a:t>Basic Functions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0772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F</a:t>
            </a:r>
            <a:r>
              <a:rPr lang="en-US" sz="2400" dirty="0">
                <a:latin typeface="Arial" charset="0"/>
              </a:rPr>
              <a:t>create (H5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F</a:t>
            </a:r>
            <a:r>
              <a:rPr lang="en-US" sz="2400" dirty="0">
                <a:latin typeface="Arial" charset="0"/>
              </a:rPr>
              <a:t>open)   		</a:t>
            </a:r>
            <a:r>
              <a:rPr lang="en-US" sz="2400" i="1" dirty="0">
                <a:solidFill>
                  <a:srgbClr val="1C14FF"/>
                </a:solidFill>
                <a:latin typeface="Arial" charset="0"/>
              </a:rPr>
              <a:t>create (open) File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2400" dirty="0">
                <a:latin typeface="Arial" charset="0"/>
              </a:rPr>
              <a:t>create_simple/H5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2400" dirty="0">
                <a:latin typeface="Arial" charset="0"/>
              </a:rPr>
              <a:t>create	</a:t>
            </a:r>
            <a:r>
              <a:rPr lang="en-US" sz="2400" i="1" dirty="0">
                <a:solidFill>
                  <a:srgbClr val="1C14FF"/>
                </a:solidFill>
                <a:latin typeface="Arial" charset="0"/>
              </a:rPr>
              <a:t>create </a:t>
            </a:r>
            <a:r>
              <a:rPr lang="en-US" sz="2400" i="1" dirty="0" err="1" smtClean="0">
                <a:solidFill>
                  <a:srgbClr val="1C14FF"/>
                </a:solidFill>
                <a:latin typeface="Arial" charset="0"/>
              </a:rPr>
              <a:t>Dataspace</a:t>
            </a:r>
            <a:endParaRPr lang="en-US" sz="2400" i="1" dirty="0">
              <a:solidFill>
                <a:srgbClr val="1C14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  	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create (H5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open)	</a:t>
            </a:r>
            <a:r>
              <a:rPr lang="en-US" sz="2400" i="1" dirty="0">
                <a:solidFill>
                  <a:srgbClr val="1C14FF"/>
                </a:solidFill>
                <a:latin typeface="Arial" charset="0"/>
              </a:rPr>
              <a:t>create (open) Dataset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 	     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read, 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write	</a:t>
            </a:r>
            <a:r>
              <a:rPr lang="en-US" sz="2400" i="1" dirty="0">
                <a:solidFill>
                  <a:srgbClr val="1C14FF"/>
                </a:solidFill>
                <a:latin typeface="Arial" charset="0"/>
              </a:rPr>
              <a:t>access Dataset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  	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close			</a:t>
            </a:r>
            <a:r>
              <a:rPr lang="en-US" sz="2400" i="1" dirty="0">
                <a:solidFill>
                  <a:srgbClr val="1C14FF"/>
                </a:solidFill>
                <a:latin typeface="Arial" charset="0"/>
              </a:rPr>
              <a:t>close Dataset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1C14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2400" dirty="0">
                <a:latin typeface="Arial" charset="0"/>
              </a:rPr>
              <a:t>close			      	</a:t>
            </a:r>
            <a:r>
              <a:rPr lang="en-US" sz="2400" i="1" dirty="0">
                <a:solidFill>
                  <a:srgbClr val="1C14FF"/>
                </a:solidFill>
                <a:latin typeface="Arial" charset="0"/>
              </a:rPr>
              <a:t>close </a:t>
            </a:r>
            <a:r>
              <a:rPr lang="en-US" sz="2400" i="1" dirty="0" err="1" smtClean="0">
                <a:solidFill>
                  <a:srgbClr val="1C14FF"/>
                </a:solidFill>
                <a:latin typeface="Arial" charset="0"/>
              </a:rPr>
              <a:t>Dataspace</a:t>
            </a:r>
            <a:endParaRPr lang="en-US" sz="2400" i="1" dirty="0">
              <a:solidFill>
                <a:srgbClr val="1C14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1C14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</a:rPr>
              <a:t>H5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F</a:t>
            </a:r>
            <a:r>
              <a:rPr lang="en-US" sz="2400" dirty="0">
                <a:latin typeface="Arial" charset="0"/>
              </a:rPr>
              <a:t>close				</a:t>
            </a:r>
            <a:r>
              <a:rPr lang="en-US" sz="2400" i="1" dirty="0">
                <a:solidFill>
                  <a:srgbClr val="1C14FF"/>
                </a:solidFill>
                <a:latin typeface="Arial" charset="0"/>
              </a:rPr>
              <a:t>close File</a:t>
            </a: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				</a:t>
            </a:r>
            <a:endParaRPr lang="en-US" sz="2000" i="1" dirty="0">
              <a:latin typeface="Calibri" charset="0"/>
            </a:endParaRPr>
          </a:p>
        </p:txBody>
      </p:sp>
      <p:sp>
        <p:nvSpPr>
          <p:cNvPr id="7987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98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987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FBC7F7-AE69-254C-B8CB-AC0CF0E6EC14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22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9878" name="Line 4"/>
          <p:cNvSpPr>
            <a:spLocks noChangeShapeType="1"/>
          </p:cNvSpPr>
          <p:nvPr/>
        </p:nvSpPr>
        <p:spPr bwMode="auto">
          <a:xfrm>
            <a:off x="685800" y="1524000"/>
            <a:ext cx="0" cy="396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5"/>
          <p:cNvSpPr>
            <a:spLocks noChangeShapeType="1"/>
          </p:cNvSpPr>
          <p:nvPr/>
        </p:nvSpPr>
        <p:spPr bwMode="auto">
          <a:xfrm>
            <a:off x="1143000" y="2209800"/>
            <a:ext cx="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6"/>
          <p:cNvSpPr>
            <a:spLocks noChangeShapeType="1"/>
          </p:cNvSpPr>
          <p:nvPr/>
        </p:nvSpPr>
        <p:spPr bwMode="auto">
          <a:xfrm>
            <a:off x="1676400" y="2895600"/>
            <a:ext cx="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683" name="Freeform 11"/>
          <p:cNvSpPr>
            <a:spLocks/>
          </p:cNvSpPr>
          <p:nvPr/>
        </p:nvSpPr>
        <p:spPr bwMode="auto">
          <a:xfrm>
            <a:off x="4572000" y="2032000"/>
            <a:ext cx="3403600" cy="1930400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1632" y="928"/>
              </a:cxn>
              <a:cxn ang="0">
                <a:pos x="2016" y="688"/>
              </a:cxn>
              <a:cxn ang="0">
                <a:pos x="2112" y="400"/>
              </a:cxn>
              <a:cxn ang="0">
                <a:pos x="1824" y="64"/>
              </a:cxn>
              <a:cxn ang="0">
                <a:pos x="1632" y="16"/>
              </a:cxn>
            </a:cxnLst>
            <a:rect l="0" t="0" r="r" b="b"/>
            <a:pathLst>
              <a:path w="2144" h="1216">
                <a:moveTo>
                  <a:pt x="0" y="1216"/>
                </a:moveTo>
                <a:cubicBezTo>
                  <a:pt x="648" y="1116"/>
                  <a:pt x="1296" y="1016"/>
                  <a:pt x="1632" y="928"/>
                </a:cubicBezTo>
                <a:cubicBezTo>
                  <a:pt x="1968" y="840"/>
                  <a:pt x="1936" y="776"/>
                  <a:pt x="2016" y="688"/>
                </a:cubicBezTo>
                <a:cubicBezTo>
                  <a:pt x="2096" y="600"/>
                  <a:pt x="2144" y="504"/>
                  <a:pt x="2112" y="400"/>
                </a:cubicBezTo>
                <a:cubicBezTo>
                  <a:pt x="2080" y="296"/>
                  <a:pt x="1904" y="128"/>
                  <a:pt x="1824" y="64"/>
                </a:cubicBezTo>
                <a:cubicBezTo>
                  <a:pt x="1744" y="0"/>
                  <a:pt x="1664" y="24"/>
                  <a:pt x="1632" y="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284685" name="Freeform 13"/>
          <p:cNvSpPr>
            <a:spLocks/>
          </p:cNvSpPr>
          <p:nvPr/>
        </p:nvSpPr>
        <p:spPr bwMode="auto">
          <a:xfrm>
            <a:off x="4495800" y="2133600"/>
            <a:ext cx="32258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816" y="1008"/>
              </a:cxn>
              <a:cxn ang="0">
                <a:pos x="1824" y="624"/>
              </a:cxn>
              <a:cxn ang="0">
                <a:pos x="1968" y="528"/>
              </a:cxn>
              <a:cxn ang="0">
                <a:pos x="2016" y="432"/>
              </a:cxn>
              <a:cxn ang="0">
                <a:pos x="2016" y="240"/>
              </a:cxn>
              <a:cxn ang="0">
                <a:pos x="1920" y="48"/>
              </a:cxn>
              <a:cxn ang="0">
                <a:pos x="1776" y="0"/>
              </a:cxn>
            </a:cxnLst>
            <a:rect l="0" t="0" r="r" b="b"/>
            <a:pathLst>
              <a:path w="2032" h="1152">
                <a:moveTo>
                  <a:pt x="0" y="1152"/>
                </a:moveTo>
                <a:cubicBezTo>
                  <a:pt x="256" y="1124"/>
                  <a:pt x="512" y="1096"/>
                  <a:pt x="816" y="1008"/>
                </a:cubicBezTo>
                <a:cubicBezTo>
                  <a:pt x="1120" y="920"/>
                  <a:pt x="1632" y="704"/>
                  <a:pt x="1824" y="624"/>
                </a:cubicBezTo>
                <a:cubicBezTo>
                  <a:pt x="2016" y="544"/>
                  <a:pt x="1936" y="560"/>
                  <a:pt x="1968" y="528"/>
                </a:cubicBezTo>
                <a:cubicBezTo>
                  <a:pt x="2000" y="496"/>
                  <a:pt x="2008" y="480"/>
                  <a:pt x="2016" y="432"/>
                </a:cubicBezTo>
                <a:cubicBezTo>
                  <a:pt x="2024" y="384"/>
                  <a:pt x="2032" y="304"/>
                  <a:pt x="2016" y="240"/>
                </a:cubicBezTo>
                <a:cubicBezTo>
                  <a:pt x="2000" y="176"/>
                  <a:pt x="1960" y="88"/>
                  <a:pt x="1920" y="48"/>
                </a:cubicBezTo>
                <a:cubicBezTo>
                  <a:pt x="1880" y="8"/>
                  <a:pt x="1828" y="4"/>
                  <a:pt x="1776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284686" name="Freeform 14"/>
          <p:cNvSpPr>
            <a:spLocks/>
          </p:cNvSpPr>
          <p:nvPr/>
        </p:nvSpPr>
        <p:spPr bwMode="auto">
          <a:xfrm>
            <a:off x="3733800" y="2133600"/>
            <a:ext cx="38862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728" y="912"/>
              </a:cxn>
              <a:cxn ang="0">
                <a:pos x="2304" y="672"/>
              </a:cxn>
              <a:cxn ang="0">
                <a:pos x="2448" y="288"/>
              </a:cxn>
              <a:cxn ang="0">
                <a:pos x="2304" y="0"/>
              </a:cxn>
            </a:cxnLst>
            <a:rect l="0" t="0" r="r" b="b"/>
            <a:pathLst>
              <a:path w="2448" h="1152">
                <a:moveTo>
                  <a:pt x="0" y="1152"/>
                </a:moveTo>
                <a:cubicBezTo>
                  <a:pt x="672" y="1072"/>
                  <a:pt x="1344" y="992"/>
                  <a:pt x="1728" y="912"/>
                </a:cubicBezTo>
                <a:cubicBezTo>
                  <a:pt x="2112" y="832"/>
                  <a:pt x="2184" y="776"/>
                  <a:pt x="2304" y="672"/>
                </a:cubicBezTo>
                <a:cubicBezTo>
                  <a:pt x="2424" y="568"/>
                  <a:pt x="2448" y="400"/>
                  <a:pt x="2448" y="288"/>
                </a:cubicBezTo>
                <a:cubicBezTo>
                  <a:pt x="2448" y="176"/>
                  <a:pt x="2328" y="48"/>
                  <a:pt x="2304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61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Useful Tools For New Users</a:t>
            </a:r>
          </a:p>
        </p:txBody>
      </p:sp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86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B9F8F6-5D24-3445-A10D-463B7F5DB2BF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23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8867775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latin typeface="Courier New"/>
                <a:cs typeface="Courier New"/>
              </a:rPr>
              <a:t>h5dump</a:t>
            </a:r>
            <a:r>
              <a:rPr lang="en-US" sz="2800" dirty="0" smtClean="0">
                <a:latin typeface="Arial"/>
                <a:cs typeface="Arial"/>
              </a:rPr>
              <a:t>:	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	Tool to </a:t>
            </a:r>
            <a:r>
              <a:rPr lang="ja-JP" altLang="en-US" sz="2800" dirty="0" smtClean="0">
                <a:latin typeface="Arial"/>
                <a:cs typeface="Arial"/>
              </a:rPr>
              <a:t>“</a:t>
            </a:r>
            <a:r>
              <a:rPr lang="en-US" sz="2800" dirty="0" smtClean="0">
                <a:latin typeface="Arial"/>
                <a:cs typeface="Arial"/>
              </a:rPr>
              <a:t>dump</a:t>
            </a:r>
            <a:r>
              <a:rPr lang="ja-JP" altLang="en-US" sz="2800" dirty="0" smtClean="0">
                <a:latin typeface="Arial"/>
                <a:cs typeface="Arial"/>
              </a:rPr>
              <a:t>”</a:t>
            </a:r>
            <a:r>
              <a:rPr lang="en-US" sz="2800" dirty="0" smtClean="0">
                <a:latin typeface="Arial"/>
                <a:cs typeface="Arial"/>
              </a:rPr>
              <a:t> or display contents of HDF5 files</a:t>
            </a:r>
          </a:p>
          <a:p>
            <a:pPr eaLnBrk="1" hangingPunct="1"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800" b="1" dirty="0" smtClean="0">
                <a:latin typeface="Courier New"/>
                <a:cs typeface="Courier New"/>
              </a:rPr>
              <a:t>h5cc, h5c++, h5fc</a:t>
            </a:r>
            <a:r>
              <a:rPr lang="en-US" sz="2800" dirty="0" smtClean="0">
                <a:latin typeface="Arial"/>
                <a:cs typeface="Arial"/>
              </a:rPr>
              <a:t>: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	Scripts to compile applications</a:t>
            </a:r>
          </a:p>
          <a:p>
            <a:pPr eaLnBrk="1" hangingPunct="1"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800" b="1" dirty="0" err="1" smtClean="0">
                <a:latin typeface="Courier New"/>
                <a:cs typeface="Courier New"/>
              </a:rPr>
              <a:t>HDFView</a:t>
            </a:r>
            <a:r>
              <a:rPr lang="en-US" sz="2800" dirty="0" smtClean="0">
                <a:latin typeface="Arial"/>
                <a:cs typeface="Arial"/>
              </a:rPr>
              <a:t>: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 	Java browser to view HDF5 files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  	 </a:t>
            </a:r>
            <a:r>
              <a:rPr lang="en-US" sz="2800" dirty="0" smtClean="0">
                <a:latin typeface="Arial"/>
                <a:cs typeface="Arial"/>
                <a:hlinkClick r:id="rId3"/>
              </a:rPr>
              <a:t>http://www.hdfgroup.org/hdf-java-html/hdfview/</a:t>
            </a: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2800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HDF5 Examples (C, Fortran, Java, Python, </a:t>
            </a:r>
            <a:r>
              <a:rPr lang="en-US" sz="2800" dirty="0" err="1" smtClean="0">
                <a:latin typeface="Arial"/>
                <a:cs typeface="Arial"/>
              </a:rPr>
              <a:t>Matlab</a:t>
            </a:r>
            <a:r>
              <a:rPr lang="en-US" sz="2800" dirty="0" smtClean="0">
                <a:latin typeface="Arial"/>
                <a:cs typeface="Arial"/>
              </a:rPr>
              <a:t>)</a:t>
            </a:r>
          </a:p>
          <a:p>
            <a:pPr eaLnBrk="1" hangingPunct="1">
              <a:defRPr/>
            </a:pP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dirty="0">
                <a:latin typeface="Arial"/>
                <a:cs typeface="Arial"/>
                <a:hlinkClick r:id="rId4"/>
              </a:rPr>
              <a:t>http://www.hdfgroup.org/ftp/HDF5/examples</a:t>
            </a:r>
            <a:r>
              <a:rPr lang="en-US" sz="2800" dirty="0" smtClean="0">
                <a:latin typeface="Arial"/>
                <a:cs typeface="Arial"/>
                <a:hlinkClick r:id="rId4"/>
              </a:rPr>
              <a:t>/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latin typeface="Arial"/>
                <a:cs typeface="Arial"/>
              </a:rPr>
              <a:t>	</a:t>
            </a: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>
              <a:defRPr/>
            </a:pPr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>
              <a:defRPr/>
            </a:pPr>
            <a:endParaRPr lang="en-US" sz="3200" dirty="0" smtClean="0">
              <a:latin typeface="Calibri" charset="0"/>
              <a:cs typeface="Calibri" charset="0"/>
            </a:endParaRPr>
          </a:p>
          <a:p>
            <a:pPr eaLnBrk="1" hangingPunct="1">
              <a:defRPr/>
            </a:pPr>
            <a:endParaRPr lang="en-US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parallel HDf5 design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Parallel HDF5 </a:t>
            </a:r>
            <a:r>
              <a:rPr lang="en-US" sz="3200" dirty="0"/>
              <a:t>should allow multiple processes to perform I/O to an HDF5 file at the same </a:t>
            </a:r>
            <a:r>
              <a:rPr lang="en-US" sz="3200" dirty="0" smtClean="0"/>
              <a:t>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Single file image for all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Compare with one file per process design: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Expensive post processing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 usable by different number of processes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Too many files produced for file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Parallel HDF5 </a:t>
            </a:r>
            <a:r>
              <a:rPr lang="en-US" sz="3200" dirty="0" smtClean="0"/>
              <a:t>should use a standard </a:t>
            </a:r>
            <a:r>
              <a:rPr lang="en-US" sz="3200" dirty="0"/>
              <a:t>parallel I/O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Must be portable to different platforms</a:t>
            </a:r>
          </a:p>
          <a:p>
            <a:pPr eaLnBrk="1" hangingPunct="1">
              <a:lnSpc>
                <a:spcPct val="90000"/>
              </a:lnSpc>
            </a:pPr>
            <a:endParaRPr lang="en-US" sz="3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z="3600" dirty="0" smtClean="0"/>
              <a:t>Parallel HDF5 </a:t>
            </a:r>
            <a:r>
              <a:rPr lang="en-US" sz="3600" dirty="0" smtClean="0"/>
              <a:t>Requirements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833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Design requirements, </a:t>
            </a:r>
            <a:r>
              <a:rPr lang="en-US" sz="3600" dirty="0" err="1" smtClean="0"/>
              <a:t>cont</a:t>
            </a:r>
            <a:endParaRPr lang="en-US" sz="3600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Support Message Passing Interface (MPI)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Parallel HDF5 </a:t>
            </a:r>
            <a:r>
              <a:rPr lang="en-US" sz="3600" dirty="0" smtClean="0"/>
              <a:t>files compatible with serial HDF5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/>
              <a:t>Shareable between different serial or parallel platforms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0330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9248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Design Dependencies</a:t>
            </a:r>
            <a:endParaRPr lang="en-US" sz="3600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MPI </a:t>
            </a:r>
            <a:r>
              <a:rPr lang="en-US" sz="3600" dirty="0"/>
              <a:t>with MPI-</a:t>
            </a:r>
            <a:r>
              <a:rPr lang="en-US" sz="3600" dirty="0" smtClean="0"/>
              <a:t>IO</a:t>
            </a:r>
            <a:endParaRPr lang="en-US" sz="3600" dirty="0"/>
          </a:p>
          <a:p>
            <a:pPr lvl="1" eaLnBrk="1" hangingPunct="1"/>
            <a:r>
              <a:rPr lang="en-US" sz="3600" dirty="0" smtClean="0"/>
              <a:t>MPICH, </a:t>
            </a:r>
            <a:r>
              <a:rPr lang="en-US" sz="3600" dirty="0" err="1" smtClean="0"/>
              <a:t>OpenMPI</a:t>
            </a:r>
            <a:endParaRPr lang="en-US" sz="3600" dirty="0"/>
          </a:p>
          <a:p>
            <a:pPr lvl="1" eaLnBrk="1" hangingPunct="1"/>
            <a:r>
              <a:rPr lang="en-US" sz="3600" dirty="0"/>
              <a:t>Vendor’s MPI-IO</a:t>
            </a:r>
          </a:p>
          <a:p>
            <a:pPr eaLnBrk="1" hangingPunct="1"/>
            <a:r>
              <a:rPr lang="en-US" sz="3600" dirty="0"/>
              <a:t>Parallel file system</a:t>
            </a:r>
          </a:p>
          <a:p>
            <a:pPr lvl="1" eaLnBrk="1" hangingPunct="1"/>
            <a:r>
              <a:rPr lang="en-US" sz="3600" dirty="0" smtClean="0"/>
              <a:t>IBM GPFS</a:t>
            </a:r>
          </a:p>
          <a:p>
            <a:pPr lvl="1" eaLnBrk="1" hangingPunct="1"/>
            <a:r>
              <a:rPr lang="en-US" sz="3600" dirty="0" err="1" smtClean="0"/>
              <a:t>Lustre</a:t>
            </a:r>
            <a:endParaRPr lang="en-US" sz="3600" dirty="0" smtClean="0"/>
          </a:p>
          <a:p>
            <a:pPr lvl="1" eaLnBrk="1" hangingPunct="1"/>
            <a:r>
              <a:rPr lang="en-US" sz="3600" dirty="0" smtClean="0"/>
              <a:t>PVFS</a:t>
            </a:r>
            <a:endParaRPr lang="en-US" sz="3600" dirty="0"/>
          </a:p>
          <a:p>
            <a:pPr marL="0" indent="0" eaLnBrk="1" hangingPunct="1">
              <a:buNone/>
            </a:pP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80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838200" y="4343400"/>
            <a:ext cx="7010400" cy="533400"/>
          </a:xfrm>
          <a:prstGeom prst="ellipse">
            <a:avLst/>
          </a:prstGeom>
          <a:solidFill>
            <a:srgbClr val="22D8FF">
              <a:alpha val="2700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200" y="4953000"/>
            <a:ext cx="8991600" cy="16764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PHDF5 implementation </a:t>
            </a:r>
            <a:r>
              <a:rPr lang="en-US" dirty="0"/>
              <a:t>l</a:t>
            </a:r>
            <a:r>
              <a:rPr lang="en-US" dirty="0" smtClean="0"/>
              <a:t>ayers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600200" y="990600"/>
            <a:ext cx="5029200" cy="533400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3829" y="990600"/>
            <a:ext cx="256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HDF5 Application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000" y="1981200"/>
            <a:ext cx="2286000" cy="762000"/>
          </a:xfrm>
          <a:prstGeom prst="ellipse">
            <a:avLst/>
          </a:prstGeom>
          <a:solidFill>
            <a:srgbClr val="3366FF">
              <a:alpha val="2700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29135"/>
            <a:ext cx="220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Compute node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48000" y="1981200"/>
            <a:ext cx="2286000" cy="762000"/>
          </a:xfrm>
          <a:prstGeom prst="ellipse">
            <a:avLst/>
          </a:prstGeom>
          <a:solidFill>
            <a:srgbClr val="3366FF">
              <a:alpha val="2700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129135"/>
            <a:ext cx="220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Compute node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15000" y="1981200"/>
            <a:ext cx="2286000" cy="762000"/>
          </a:xfrm>
          <a:prstGeom prst="ellipse">
            <a:avLst/>
          </a:prstGeom>
          <a:solidFill>
            <a:srgbClr val="3366FF">
              <a:alpha val="2700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129135"/>
            <a:ext cx="220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Compute node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00200" y="3048000"/>
            <a:ext cx="50292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048000"/>
            <a:ext cx="201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HDF5 Library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00200" y="3581400"/>
            <a:ext cx="5029200" cy="533400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3581400"/>
            <a:ext cx="175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MPI Library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5425" y="4343400"/>
            <a:ext cx="470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HDF5 file on Parallel File System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8600" y="5105400"/>
            <a:ext cx="86868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3816" y="5162490"/>
            <a:ext cx="3455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000" dirty="0">
                <a:latin typeface="Arial"/>
                <a:cs typeface="Arial"/>
              </a:rPr>
              <a:t>Switch </a:t>
            </a:r>
            <a:r>
              <a:rPr lang="en-US" sz="2000" dirty="0" smtClean="0">
                <a:latin typeface="Arial"/>
                <a:cs typeface="Arial"/>
              </a:rPr>
              <a:t>network + I</a:t>
            </a:r>
            <a:r>
              <a:rPr lang="en-US" sz="2000" dirty="0">
                <a:latin typeface="Arial"/>
                <a:cs typeface="Arial"/>
              </a:rPr>
              <a:t>/O servers</a:t>
            </a:r>
          </a:p>
        </p:txBody>
      </p:sp>
      <p:sp>
        <p:nvSpPr>
          <p:cNvPr id="27" name="Can 26"/>
          <p:cNvSpPr/>
          <p:nvPr/>
        </p:nvSpPr>
        <p:spPr bwMode="auto">
          <a:xfrm>
            <a:off x="10668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" name="Can 27"/>
          <p:cNvSpPr/>
          <p:nvPr/>
        </p:nvSpPr>
        <p:spPr bwMode="auto">
          <a:xfrm>
            <a:off x="16764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Can 28"/>
          <p:cNvSpPr/>
          <p:nvPr/>
        </p:nvSpPr>
        <p:spPr bwMode="auto">
          <a:xfrm>
            <a:off x="22860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Can 29"/>
          <p:cNvSpPr/>
          <p:nvPr/>
        </p:nvSpPr>
        <p:spPr bwMode="auto">
          <a:xfrm>
            <a:off x="28956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" name="Can 30"/>
          <p:cNvSpPr/>
          <p:nvPr/>
        </p:nvSpPr>
        <p:spPr bwMode="auto">
          <a:xfrm>
            <a:off x="34290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Can 31"/>
          <p:cNvSpPr/>
          <p:nvPr/>
        </p:nvSpPr>
        <p:spPr bwMode="auto">
          <a:xfrm>
            <a:off x="40386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Can 32"/>
          <p:cNvSpPr/>
          <p:nvPr/>
        </p:nvSpPr>
        <p:spPr bwMode="auto">
          <a:xfrm>
            <a:off x="46482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" name="Can 33"/>
          <p:cNvSpPr/>
          <p:nvPr/>
        </p:nvSpPr>
        <p:spPr bwMode="auto">
          <a:xfrm>
            <a:off x="52578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" name="Can 34"/>
          <p:cNvSpPr/>
          <p:nvPr/>
        </p:nvSpPr>
        <p:spPr bwMode="auto">
          <a:xfrm>
            <a:off x="58674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" name="Can 35"/>
          <p:cNvSpPr/>
          <p:nvPr/>
        </p:nvSpPr>
        <p:spPr bwMode="auto">
          <a:xfrm>
            <a:off x="64770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" name="Can 36"/>
          <p:cNvSpPr/>
          <p:nvPr/>
        </p:nvSpPr>
        <p:spPr bwMode="auto">
          <a:xfrm>
            <a:off x="70866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" name="Can 37"/>
          <p:cNvSpPr/>
          <p:nvPr/>
        </p:nvSpPr>
        <p:spPr bwMode="auto">
          <a:xfrm>
            <a:off x="7696200" y="5715000"/>
            <a:ext cx="304800" cy="53340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1200" y="6248400"/>
            <a:ext cx="508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Disk architecture and layout of data on disk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828800" y="1524000"/>
            <a:ext cx="6096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9" name="Straight Arrow Connector 48"/>
          <p:cNvCxnSpPr>
            <a:endCxn id="12" idx="0"/>
          </p:cNvCxnSpPr>
          <p:nvPr/>
        </p:nvCxnSpPr>
        <p:spPr bwMode="auto">
          <a:xfrm>
            <a:off x="4191000" y="15240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867400" y="1524000"/>
            <a:ext cx="685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4" name="Straight Arrow Connector 63"/>
          <p:cNvCxnSpPr>
            <a:stCxn id="10" idx="4"/>
          </p:cNvCxnSpPr>
          <p:nvPr/>
        </p:nvCxnSpPr>
        <p:spPr bwMode="auto">
          <a:xfrm>
            <a:off x="1524000" y="2743200"/>
            <a:ext cx="7620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6" name="Straight Arrow Connector 65"/>
          <p:cNvCxnSpPr>
            <a:stCxn id="16" idx="4"/>
          </p:cNvCxnSpPr>
          <p:nvPr/>
        </p:nvCxnSpPr>
        <p:spPr bwMode="auto">
          <a:xfrm flipH="1">
            <a:off x="6019800" y="2743200"/>
            <a:ext cx="838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3" name="Straight Arrow Connector 82"/>
          <p:cNvCxnSpPr>
            <a:endCxn id="24" idx="1"/>
          </p:cNvCxnSpPr>
          <p:nvPr/>
        </p:nvCxnSpPr>
        <p:spPr bwMode="auto">
          <a:xfrm flipH="1">
            <a:off x="1864849" y="4114800"/>
            <a:ext cx="268751" cy="306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6096000" y="4114800"/>
            <a:ext cx="457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1828800" y="4800600"/>
            <a:ext cx="1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4" name="Straight Arrow Connector 93"/>
          <p:cNvCxnSpPr>
            <a:stCxn id="20" idx="2"/>
          </p:cNvCxnSpPr>
          <p:nvPr/>
        </p:nvCxnSpPr>
        <p:spPr bwMode="auto">
          <a:xfrm>
            <a:off x="4114800" y="4114800"/>
            <a:ext cx="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3048000" y="4114800"/>
            <a:ext cx="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5181600" y="4114800"/>
            <a:ext cx="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2743200" y="4800600"/>
            <a:ext cx="1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3581400" y="4876800"/>
            <a:ext cx="1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4495800" y="4876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5410200" y="4876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64770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9" name="Straight Arrow Connector 158"/>
          <p:cNvCxnSpPr>
            <a:stCxn id="10" idx="6"/>
            <a:endCxn id="12" idx="2"/>
          </p:cNvCxnSpPr>
          <p:nvPr/>
        </p:nvCxnSpPr>
        <p:spPr bwMode="auto">
          <a:xfrm>
            <a:off x="2667000" y="2362200"/>
            <a:ext cx="381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1" name="Straight Arrow Connector 160"/>
          <p:cNvCxnSpPr>
            <a:stCxn id="12" idx="6"/>
            <a:endCxn id="16" idx="2"/>
          </p:cNvCxnSpPr>
          <p:nvPr/>
        </p:nvCxnSpPr>
        <p:spPr bwMode="auto">
          <a:xfrm>
            <a:off x="5334000" y="2362200"/>
            <a:ext cx="381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5" name="Straight Arrow Connector 184"/>
          <p:cNvCxnSpPr>
            <a:stCxn id="12" idx="4"/>
          </p:cNvCxnSpPr>
          <p:nvPr/>
        </p:nvCxnSpPr>
        <p:spPr bwMode="auto">
          <a:xfrm>
            <a:off x="4191000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MPI-IO vs. HDF5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33400"/>
          </a:xfrm>
        </p:spPr>
        <p:txBody>
          <a:bodyPr/>
          <a:lstStyle/>
          <a:p>
            <a:r>
              <a:rPr lang="en-US" dirty="0" smtClean="0"/>
              <a:t>Recent Parallel HDF5 Success Story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2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Performance of VPIC-IO on </a:t>
            </a:r>
            <a:r>
              <a:rPr lang="en-US" dirty="0" err="1" smtClean="0"/>
              <a:t>Bluewaters</a:t>
            </a:r>
            <a:endParaRPr lang="en-US" dirty="0" smtClean="0"/>
          </a:p>
          <a:p>
            <a:pPr lvl="1"/>
            <a:r>
              <a:rPr lang="en-US" dirty="0" smtClean="0"/>
              <a:t>I/O Kernel of a Plasma Physics application</a:t>
            </a:r>
          </a:p>
          <a:p>
            <a:r>
              <a:rPr lang="en-US" dirty="0" smtClean="0"/>
              <a:t>56 GB/s I/O rate in writing 5TB data using 5K cores with multi-dataset write optimization</a:t>
            </a:r>
          </a:p>
          <a:p>
            <a:r>
              <a:rPr lang="en-US" dirty="0" smtClean="0"/>
              <a:t>VPIC-IO kernel running on </a:t>
            </a:r>
            <a:r>
              <a:rPr lang="en-US" b="1" dirty="0" smtClean="0">
                <a:solidFill>
                  <a:srgbClr val="FF0000"/>
                </a:solidFill>
              </a:rPr>
              <a:t>298,048 cores</a:t>
            </a:r>
          </a:p>
          <a:p>
            <a:pPr lvl="1"/>
            <a:r>
              <a:rPr lang="en-US" dirty="0" smtClean="0"/>
              <a:t>~10 Trillion particles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291 TB, single file</a:t>
            </a:r>
          </a:p>
          <a:p>
            <a:pPr lvl="1"/>
            <a:r>
              <a:rPr lang="en-US" dirty="0" smtClean="0"/>
              <a:t>1 GB stripe size and 160 Lustre OSTs</a:t>
            </a:r>
          </a:p>
          <a:p>
            <a:pPr lvl="1"/>
            <a:r>
              <a:rPr lang="en-US" dirty="0" smtClean="0"/>
              <a:t>52 GB/s</a:t>
            </a:r>
          </a:p>
          <a:p>
            <a:pPr lvl="1"/>
            <a:r>
              <a:rPr lang="en-US" dirty="0" smtClean="0"/>
              <a:t>53% of the peak performance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3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MPI-IO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8486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MPI-IO is an </a:t>
            </a:r>
            <a:r>
              <a:rPr lang="en-US" sz="3200" dirty="0" err="1" smtClean="0"/>
              <a:t>Input/Output</a:t>
            </a:r>
            <a:r>
              <a:rPr lang="en-US" sz="3200" dirty="0" smtClean="0"/>
              <a:t> API</a:t>
            </a:r>
          </a:p>
          <a:p>
            <a:pPr eaLnBrk="1" hangingPunct="1"/>
            <a:r>
              <a:rPr lang="en-US" sz="3200" dirty="0" smtClean="0"/>
              <a:t>It treats the data file as a “linear byte stream” and each MPI application needs to provide its own file and data representations to interpret those bytes 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757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MPI-IO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8486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All data stored are </a:t>
            </a:r>
            <a:r>
              <a:rPr lang="en-US" sz="3200" i="1" dirty="0" smtClean="0"/>
              <a:t>machine dependent </a:t>
            </a:r>
            <a:r>
              <a:rPr lang="en-US" sz="3200" dirty="0" smtClean="0"/>
              <a:t>except the “external32” representation</a:t>
            </a:r>
          </a:p>
          <a:p>
            <a:pPr eaLnBrk="1" hangingPunct="1"/>
            <a:r>
              <a:rPr lang="en-US" sz="3200" dirty="0" smtClean="0"/>
              <a:t>External32 is defined in Big </a:t>
            </a:r>
            <a:r>
              <a:rPr lang="en-US" sz="3200" dirty="0" err="1" smtClean="0"/>
              <a:t>Endianness</a:t>
            </a:r>
            <a:endParaRPr lang="en-US" sz="3200" dirty="0" smtClean="0"/>
          </a:p>
          <a:p>
            <a:pPr lvl="1" eaLnBrk="1" hangingPunct="1"/>
            <a:r>
              <a:rPr lang="en-US" dirty="0" smtClean="0"/>
              <a:t>Little-endian machines have to do the data conversion in both read or write operations</a:t>
            </a:r>
          </a:p>
          <a:p>
            <a:pPr lvl="1" eaLnBrk="1" hangingPunct="1"/>
            <a:r>
              <a:rPr lang="en-US" dirty="0" smtClean="0"/>
              <a:t>64-bit sized data types may lose information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2050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MPI-IO vs. HDF5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541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HDF5 is data management software</a:t>
            </a:r>
          </a:p>
          <a:p>
            <a:pPr eaLnBrk="1" hangingPunct="1"/>
            <a:r>
              <a:rPr lang="en-US" sz="3200" dirty="0" smtClean="0"/>
              <a:t>It stores data and metadata according to the HDF5 data format definition</a:t>
            </a:r>
          </a:p>
          <a:p>
            <a:pPr eaLnBrk="1" hangingPunct="1"/>
            <a:r>
              <a:rPr lang="en-US" sz="3200" dirty="0" smtClean="0"/>
              <a:t>HDF5 file is self-describing</a:t>
            </a:r>
          </a:p>
          <a:p>
            <a:pPr lvl="1" eaLnBrk="1" hangingPunct="1"/>
            <a:r>
              <a:rPr lang="en-US" dirty="0" smtClean="0"/>
              <a:t>Each machine can store the data in its own native representation for efficient I/O without loss of data precision</a:t>
            </a:r>
          </a:p>
          <a:p>
            <a:pPr lvl="1" eaLnBrk="1" hangingPunct="1"/>
            <a:r>
              <a:rPr lang="en-US" dirty="0" smtClean="0"/>
              <a:t>Any necessary data representation conversion is done by the HDF5 library automatically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765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HDF5 </a:t>
            </a:r>
            <a:r>
              <a:rPr lang="en-US" dirty="0" smtClean="0"/>
              <a:t>consistency semantics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onsistency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Consistency </a:t>
            </a:r>
            <a:r>
              <a:rPr lang="en-US" u="sng" dirty="0" smtClean="0"/>
              <a:t>Semantics</a:t>
            </a:r>
            <a:r>
              <a:rPr lang="en-US" dirty="0" smtClean="0"/>
              <a:t>: Rules </a:t>
            </a:r>
            <a:r>
              <a:rPr lang="en-US" dirty="0"/>
              <a:t>that define the outcome of multiple, possibly concurrent, accesses to an object or data structure by one or more processes in a computer system. 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3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91400" cy="533400"/>
          </a:xfrm>
        </p:spPr>
        <p:txBody>
          <a:bodyPr/>
          <a:lstStyle/>
          <a:p>
            <a:r>
              <a:rPr lang="en-US" dirty="0" smtClean="0"/>
              <a:t>Parallel HDF5 </a:t>
            </a:r>
            <a:r>
              <a:rPr lang="en-US" dirty="0"/>
              <a:t>C</a:t>
            </a:r>
            <a:r>
              <a:rPr lang="en-US" dirty="0" smtClean="0"/>
              <a:t>onsistency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HDF5 </a:t>
            </a:r>
            <a:r>
              <a:rPr lang="en-US" dirty="0" smtClean="0"/>
              <a:t>library defines a set of consistency semantics to let users know what to expect when processes access data managed by the library.</a:t>
            </a:r>
          </a:p>
          <a:p>
            <a:pPr lvl="1"/>
            <a:r>
              <a:rPr lang="en-US" dirty="0" smtClean="0"/>
              <a:t>When the changes a process makes are actually visible to itself (if it tries to read back that data) or to other processes that access the same file with independent or collective I/O operations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533400"/>
          </a:xfrm>
        </p:spPr>
        <p:txBody>
          <a:bodyPr/>
          <a:lstStyle/>
          <a:p>
            <a:r>
              <a:rPr lang="en-US" dirty="0" smtClean="0"/>
              <a:t>Parallel HDF5 Consistency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610600" cy="5410200"/>
          </a:xfrm>
        </p:spPr>
        <p:txBody>
          <a:bodyPr/>
          <a:lstStyle/>
          <a:p>
            <a:pPr marL="800100" indent="-457200"/>
            <a:r>
              <a:rPr lang="en-US" dirty="0" smtClean="0">
                <a:latin typeface="Arial"/>
                <a:cs typeface="Arial"/>
              </a:rPr>
              <a:t>Same as MPI-I/O semantics</a:t>
            </a: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marL="800100" indent="-457200"/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efault MPI-I/O semantics doesn’t guarantee atomicity or sequence of above calls!</a:t>
            </a:r>
          </a:p>
          <a:p>
            <a:pPr marL="800100" indent="-457200"/>
            <a:r>
              <a:rPr lang="en-US" dirty="0" smtClean="0">
                <a:latin typeface="Arial"/>
                <a:cs typeface="Arial"/>
              </a:rPr>
              <a:t>Problems may occur (although we haven’t seen any) when writing/reading HDF5 metadata or raw data</a:t>
            </a: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marL="1200150" lvl="1" indent="-457200"/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03441"/>
              </p:ext>
            </p:extLst>
          </p:nvPr>
        </p:nvGraphicFramePr>
        <p:xfrm>
          <a:off x="990600" y="1615440"/>
          <a:ext cx="6934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Process 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Process 1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MPI_File_write_at</a:t>
                      </a:r>
                      <a:r>
                        <a:rPr lang="en-US" sz="2400" dirty="0" smtClean="0">
                          <a:latin typeface="Arial"/>
                          <a:cs typeface="Arial"/>
                        </a:rPr>
                        <a:t>()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MPI_Barrier</a:t>
                      </a:r>
                      <a:r>
                        <a:rPr lang="en-US" sz="2400" dirty="0" smtClean="0">
                          <a:latin typeface="Arial"/>
                          <a:cs typeface="Arial"/>
                        </a:rPr>
                        <a:t>()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MPI_Barrier</a:t>
                      </a:r>
                      <a:r>
                        <a:rPr lang="en-US" sz="2400" dirty="0" smtClean="0">
                          <a:latin typeface="Arial"/>
                          <a:cs typeface="Arial"/>
                        </a:rPr>
                        <a:t>()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MPI_File_read_at</a:t>
                      </a:r>
                      <a:r>
                        <a:rPr lang="en-US" sz="2400" dirty="0" smtClean="0">
                          <a:latin typeface="Arial"/>
                          <a:cs typeface="Arial"/>
                        </a:rPr>
                        <a:t>()</a:t>
                      </a:r>
                    </a:p>
                    <a:p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6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458200" cy="5410200"/>
          </a:xfrm>
        </p:spPr>
        <p:txBody>
          <a:bodyPr/>
          <a:lstStyle/>
          <a:p>
            <a:pPr marL="800100" indent="-457200"/>
            <a:r>
              <a:rPr lang="en-US" dirty="0" smtClean="0"/>
              <a:t>MPI I/O provides atomicity and sync-barrier-sync features to address the issue</a:t>
            </a:r>
          </a:p>
          <a:p>
            <a:pPr marL="800100" indent="-457200"/>
            <a:r>
              <a:rPr lang="en-US" dirty="0" smtClean="0"/>
              <a:t>PHDF5 follows MPI I/O</a:t>
            </a:r>
          </a:p>
          <a:p>
            <a:pPr marL="1200150" lvl="1" indent="-457200"/>
            <a:r>
              <a:rPr lang="en-US" dirty="0" smtClean="0"/>
              <a:t>H5Fset_mpio_atomicity function to turn on MPI atomicity</a:t>
            </a:r>
          </a:p>
          <a:p>
            <a:pPr marL="1200150" lvl="1" indent="-457200"/>
            <a:r>
              <a:rPr lang="en-US" dirty="0" smtClean="0"/>
              <a:t>H5Fsync function to transfer written data to storage device (in implementation now)</a:t>
            </a:r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marL="1200150" lvl="1" indent="-457200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533400"/>
          </a:xfrm>
        </p:spPr>
        <p:txBody>
          <a:bodyPr/>
          <a:lstStyle/>
          <a:p>
            <a:r>
              <a:rPr lang="en-US" dirty="0"/>
              <a:t>Parallel HDF5 Consistency Semantics</a:t>
            </a:r>
          </a:p>
        </p:txBody>
      </p:sp>
    </p:spTree>
    <p:extLst>
      <p:ext uri="{BB962C8B-B14F-4D97-AF65-F5344CB8AC3E}">
        <p14:creationId xmlns:p14="http://schemas.microsoft.com/office/powerpoint/2010/main" val="18143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458200" cy="5410200"/>
          </a:xfrm>
        </p:spPr>
        <p:txBody>
          <a:bodyPr/>
          <a:lstStyle/>
          <a:p>
            <a:pPr marL="800100" indent="-457200"/>
            <a:r>
              <a:rPr lang="en-US" dirty="0" smtClean="0">
                <a:latin typeface="Arial"/>
                <a:cs typeface="Arial"/>
              </a:rPr>
              <a:t>For more information see “Enabling a strict consistency semantics model in parallel HDF5” linked from the HDF5  </a:t>
            </a:r>
            <a:r>
              <a:rPr lang="en-US" i="1" dirty="0" smtClean="0">
                <a:latin typeface="Arial"/>
                <a:cs typeface="Arial"/>
              </a:rPr>
              <a:t>H5Fset_mpi_atomicity</a:t>
            </a:r>
            <a:r>
              <a:rPr lang="en-US" dirty="0" smtClean="0">
                <a:latin typeface="Arial"/>
                <a:cs typeface="Arial"/>
              </a:rPr>
              <a:t> Reference Manual page</a:t>
            </a:r>
            <a:r>
              <a:rPr lang="en-US" baseline="30000" dirty="0" smtClean="0">
                <a:latin typeface="Arial"/>
                <a:cs typeface="Arial"/>
              </a:rPr>
              <a:t>1</a:t>
            </a: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indent="0">
              <a:buNone/>
            </a:pPr>
            <a:r>
              <a:rPr lang="en-US" sz="1800" baseline="30000" dirty="0" smtClean="0">
                <a:latin typeface="Arial"/>
                <a:cs typeface="Arial"/>
              </a:rPr>
              <a:t>1 </a:t>
            </a:r>
            <a:r>
              <a:rPr lang="en-US" sz="1800" dirty="0" smtClean="0">
                <a:latin typeface="Arial"/>
                <a:cs typeface="Arial"/>
              </a:rPr>
              <a:t>http://</a:t>
            </a:r>
            <a:r>
              <a:rPr lang="en-US" sz="1800" dirty="0" err="1" smtClean="0">
                <a:latin typeface="Arial"/>
                <a:cs typeface="Arial"/>
              </a:rPr>
              <a:t>www.hdfgroup.org</a:t>
            </a:r>
            <a:r>
              <a:rPr lang="en-US" sz="1800" dirty="0" smtClean="0">
                <a:latin typeface="Arial"/>
                <a:cs typeface="Arial"/>
              </a:rPr>
              <a:t>/HDF5/doc/RM/Advanced/PHDF5FileConsistencySemantics/PHDF5FileConsistencySemantics.pdf</a:t>
            </a: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800100" indent="-457200"/>
            <a:endParaRPr lang="en-US" dirty="0">
              <a:latin typeface="Arial"/>
              <a:cs typeface="Arial"/>
            </a:endParaRPr>
          </a:p>
          <a:p>
            <a:pPr marL="800100" indent="-457200"/>
            <a:endParaRPr lang="en-US" dirty="0" smtClean="0">
              <a:latin typeface="Arial"/>
              <a:cs typeface="Arial"/>
            </a:endParaRPr>
          </a:p>
          <a:p>
            <a:pPr marL="1200150" lvl="1" indent="-457200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533400"/>
          </a:xfrm>
        </p:spPr>
        <p:txBody>
          <a:bodyPr/>
          <a:lstStyle/>
          <a:p>
            <a:r>
              <a:rPr lang="en-US" dirty="0"/>
              <a:t>Parallel HDF5 Consistency Semantics</a:t>
            </a:r>
          </a:p>
        </p:txBody>
      </p:sp>
    </p:spTree>
    <p:extLst>
      <p:ext uri="{BB962C8B-B14F-4D97-AF65-F5344CB8AC3E}">
        <p14:creationId xmlns:p14="http://schemas.microsoft.com/office/powerpoint/2010/main" val="181307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parallel programming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Outline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Quick Intro to HDF5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Overview of Parallel HDF5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Parallel Consistency Semantics</a:t>
            </a:r>
          </a:p>
          <a:p>
            <a:pPr eaLnBrk="1" hangingPunct="1"/>
            <a:r>
              <a:rPr lang="en-US" sz="3600" dirty="0"/>
              <a:t>PHDF5 Programming Model</a:t>
            </a:r>
          </a:p>
          <a:p>
            <a:pPr eaLnBrk="1" hangingPunct="1"/>
            <a:r>
              <a:rPr lang="en-US" sz="3600" dirty="0"/>
              <a:t>Examples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Performance Analysis</a:t>
            </a:r>
          </a:p>
          <a:p>
            <a:pPr eaLnBrk="1" hangingPunct="1"/>
            <a:r>
              <a:rPr lang="en-US" sz="3600" dirty="0" smtClean="0"/>
              <a:t>Parallel Tools</a:t>
            </a:r>
          </a:p>
          <a:p>
            <a:pPr eaLnBrk="1" hangingPunct="1"/>
            <a:r>
              <a:rPr lang="en-US" sz="3600" dirty="0" smtClean="0"/>
              <a:t>Details of upcoming features of </a:t>
            </a:r>
            <a:r>
              <a:rPr lang="en-US" sz="3600" dirty="0" smtClean="0"/>
              <a:t>HDF5</a:t>
            </a: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39" y="5791200"/>
            <a:ext cx="9032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http://</a:t>
            </a:r>
            <a:r>
              <a:rPr lang="en-US" sz="4000" dirty="0" err="1"/>
              <a:t>bit.ly</a:t>
            </a:r>
            <a:r>
              <a:rPr lang="en-US" sz="4000" dirty="0"/>
              <a:t>/ParallelHDF5-HPCOGW-2015</a:t>
            </a:r>
          </a:p>
        </p:txBody>
      </p:sp>
    </p:spTree>
    <p:extLst>
      <p:ext uri="{BB962C8B-B14F-4D97-AF65-F5344CB8AC3E}">
        <p14:creationId xmlns:p14="http://schemas.microsoft.com/office/powerpoint/2010/main" val="28032695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How to compile PHDF5 applications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h5pcc – HDF5 C compiler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Similar to mpicc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h5pfc – HDF5 F90 compiler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 Similar to mpif90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To compile: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% h5pcc h5prog.c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% h5pfc h5prog.f90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8971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Programming restrictions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PHDF5 opens a parallel file with an MPI communicator</a:t>
            </a:r>
          </a:p>
          <a:p>
            <a:pPr lvl="1" eaLnBrk="1" hangingPunct="1"/>
            <a:r>
              <a:rPr lang="en-US" dirty="0" smtClean="0"/>
              <a:t>Returns a file handle</a:t>
            </a:r>
          </a:p>
          <a:p>
            <a:pPr lvl="1" eaLnBrk="1" hangingPunct="1"/>
            <a:r>
              <a:rPr lang="en-US" dirty="0" smtClean="0"/>
              <a:t>Future access to the file via the file handle</a:t>
            </a:r>
          </a:p>
          <a:p>
            <a:pPr lvl="1" eaLnBrk="1" hangingPunct="1"/>
            <a:r>
              <a:rPr lang="en-US" dirty="0" smtClean="0"/>
              <a:t>All processes must participate in collective PHDF5 APIs</a:t>
            </a:r>
          </a:p>
          <a:p>
            <a:pPr lvl="1" eaLnBrk="1" hangingPunct="1"/>
            <a:r>
              <a:rPr lang="en-US" dirty="0" smtClean="0"/>
              <a:t>Different files can be opened via different communicators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6549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Collective HDF5 calls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All HDF5 APIs that modify structural metadata are collective!</a:t>
            </a:r>
          </a:p>
          <a:p>
            <a:pPr lvl="1" eaLnBrk="1" hangingPunct="1"/>
            <a:r>
              <a:rPr lang="en-US" dirty="0"/>
              <a:t>File </a:t>
            </a:r>
            <a:r>
              <a:rPr lang="en-US" dirty="0" smtClean="0"/>
              <a:t>operations</a:t>
            </a:r>
          </a:p>
          <a:p>
            <a:pPr lvl="2" eaLnBrk="1" hangingPunct="1">
              <a:buFont typeface="Lucida Grande"/>
              <a:buChar char="-"/>
            </a:pPr>
            <a:r>
              <a:rPr lang="en-US" dirty="0" smtClean="0"/>
              <a:t> </a:t>
            </a:r>
            <a:r>
              <a:rPr lang="en-US" dirty="0">
                <a:latin typeface="Consolas"/>
                <a:cs typeface="Consolas"/>
              </a:rPr>
              <a:t>H5Fcreate, H5Fopen, </a:t>
            </a:r>
            <a:r>
              <a:rPr lang="en-US" dirty="0" smtClean="0">
                <a:latin typeface="Consolas"/>
                <a:cs typeface="Consolas"/>
              </a:rPr>
              <a:t>H5Fclose, </a:t>
            </a:r>
            <a:r>
              <a:rPr lang="en-US" dirty="0" err="1" smtClean="0">
                <a:latin typeface="Consolas"/>
                <a:cs typeface="Consolas"/>
              </a:rPr>
              <a:t>etc</a:t>
            </a:r>
            <a:endParaRPr lang="en-US" dirty="0">
              <a:latin typeface="Consolas"/>
              <a:cs typeface="Consolas"/>
            </a:endParaRPr>
          </a:p>
          <a:p>
            <a:pPr lvl="1" eaLnBrk="1" hangingPunct="1"/>
            <a:r>
              <a:rPr lang="en-US" dirty="0" smtClean="0"/>
              <a:t>Object creation </a:t>
            </a:r>
          </a:p>
          <a:p>
            <a:pPr lvl="2" eaLnBrk="1" hangingPunct="1">
              <a:buFont typeface="Lucida Grande"/>
              <a:buChar char="-"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H5Dcreate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smtClean="0">
                <a:latin typeface="Consolas"/>
                <a:cs typeface="Consolas"/>
              </a:rPr>
              <a:t>H5Dclose, </a:t>
            </a:r>
            <a:r>
              <a:rPr lang="en-US" dirty="0" err="1" smtClean="0">
                <a:latin typeface="Consolas"/>
                <a:cs typeface="Consolas"/>
              </a:rPr>
              <a:t>etc</a:t>
            </a:r>
            <a:endParaRPr lang="en-US" dirty="0">
              <a:latin typeface="Consolas"/>
              <a:cs typeface="Consolas"/>
            </a:endParaRPr>
          </a:p>
          <a:p>
            <a:pPr lvl="1" eaLnBrk="1" hangingPunct="1"/>
            <a:r>
              <a:rPr lang="en-US" dirty="0" smtClean="0"/>
              <a:t>Object structure modification (e.g., dataset extent modification)</a:t>
            </a:r>
          </a:p>
          <a:p>
            <a:pPr lvl="2" eaLnBrk="1" hangingPunct="1">
              <a:buFont typeface="Lucida Grande"/>
              <a:buChar char="-"/>
            </a:pPr>
            <a:r>
              <a:rPr lang="en-US" dirty="0" smtClean="0"/>
              <a:t> </a:t>
            </a:r>
            <a:r>
              <a:rPr lang="en-US" dirty="0" smtClean="0">
                <a:latin typeface="Consolas"/>
                <a:cs typeface="Consolas"/>
              </a:rPr>
              <a:t>H5Dset_extent, </a:t>
            </a:r>
            <a:r>
              <a:rPr lang="en-US" dirty="0" err="1" smtClean="0">
                <a:latin typeface="Consolas"/>
                <a:cs typeface="Consolas"/>
              </a:rPr>
              <a:t>etc</a:t>
            </a:r>
            <a:endParaRPr lang="en-US" dirty="0" smtClean="0">
              <a:latin typeface="Consolas"/>
              <a:cs typeface="Consolas"/>
            </a:endParaRPr>
          </a:p>
          <a:p>
            <a:pPr eaLnBrk="1" hangingPunct="1">
              <a:buFont typeface="Arial"/>
              <a:buChar char="•"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://www.hdfgroup.org/HDF5/doc/RM/</a:t>
            </a:r>
            <a:r>
              <a:rPr lang="en-US" sz="2000" dirty="0" smtClean="0">
                <a:hlinkClick r:id="rId3"/>
              </a:rPr>
              <a:t>CollectiveCalls.html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982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Other HDF5 calls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Array data transfer can be collective or independent</a:t>
            </a:r>
          </a:p>
          <a:p>
            <a:pPr lvl="1" eaLnBrk="1" hangingPunct="1">
              <a:buFont typeface="Lucida Grande"/>
              <a:buChar char="-"/>
            </a:pPr>
            <a:r>
              <a:rPr lang="en-US" dirty="0"/>
              <a:t>Dataset operations: </a:t>
            </a:r>
            <a:r>
              <a:rPr lang="en-US" dirty="0">
                <a:latin typeface="Consolas"/>
                <a:cs typeface="Consolas"/>
              </a:rPr>
              <a:t>H5Dwrite, </a:t>
            </a:r>
            <a:r>
              <a:rPr lang="en-US" dirty="0" smtClean="0">
                <a:latin typeface="Consolas"/>
                <a:cs typeface="Consolas"/>
              </a:rPr>
              <a:t>H5Dread</a:t>
            </a:r>
          </a:p>
          <a:p>
            <a:pPr marL="342900" lvl="1" indent="-342900" eaLnBrk="1" hangingPunct="1"/>
            <a:r>
              <a:rPr lang="en-US" dirty="0"/>
              <a:t>Collectiveness is indicated by function parameters, </a:t>
            </a:r>
            <a:r>
              <a:rPr lang="en-US" u="sng" dirty="0"/>
              <a:t>not</a:t>
            </a:r>
            <a:r>
              <a:rPr lang="en-US" dirty="0"/>
              <a:t> by function names as in MPI API</a:t>
            </a:r>
          </a:p>
          <a:p>
            <a:pPr marL="0" indent="0" eaLnBrk="1" hangingPunct="1">
              <a:buNone/>
            </a:pPr>
            <a:endParaRPr lang="en-US" dirty="0">
              <a:latin typeface="Consolas"/>
              <a:cs typeface="Consola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533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does PHDF5 support 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a file is opened by the processes of a communicator</a:t>
            </a:r>
          </a:p>
          <a:p>
            <a:pPr lvl="1" eaLnBrk="1" hangingPunct="1"/>
            <a:r>
              <a:rPr lang="en-US" smtClean="0"/>
              <a:t>All parts of file are accessible by all processes</a:t>
            </a:r>
          </a:p>
          <a:p>
            <a:pPr lvl="1" eaLnBrk="1" hangingPunct="1"/>
            <a:r>
              <a:rPr lang="en-US" smtClean="0"/>
              <a:t>All objects in the file are accessible by all processes</a:t>
            </a:r>
          </a:p>
          <a:p>
            <a:pPr lvl="1" eaLnBrk="1" hangingPunct="1"/>
            <a:r>
              <a:rPr lang="en-US" smtClean="0"/>
              <a:t>Multiple processes may write to the same data array</a:t>
            </a:r>
          </a:p>
          <a:p>
            <a:pPr lvl="1" eaLnBrk="1" hangingPunct="1"/>
            <a:r>
              <a:rPr lang="en-US" smtClean="0"/>
              <a:t>Each process may write to individual data array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377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PHDF5 API languages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 and F90, 2003 language interfaces</a:t>
            </a:r>
          </a:p>
          <a:p>
            <a:pPr eaLnBrk="1" hangingPunct="1"/>
            <a:r>
              <a:rPr lang="en-US" dirty="0" smtClean="0"/>
              <a:t>Most platforms with MPI-IO supported. e.g.,</a:t>
            </a:r>
          </a:p>
          <a:p>
            <a:pPr lvl="1" eaLnBrk="1" hangingPunct="1"/>
            <a:r>
              <a:rPr lang="en-US" dirty="0" smtClean="0"/>
              <a:t>IBM BG/x</a:t>
            </a:r>
          </a:p>
          <a:p>
            <a:pPr lvl="1" eaLnBrk="1" hangingPunct="1"/>
            <a:r>
              <a:rPr lang="en-US" dirty="0" smtClean="0"/>
              <a:t>Linux clusters</a:t>
            </a:r>
          </a:p>
          <a:p>
            <a:pPr lvl="1" eaLnBrk="1" hangingPunct="1"/>
            <a:r>
              <a:rPr lang="en-US" dirty="0" smtClean="0"/>
              <a:t>Cray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539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Programming model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HDF5 uses access property list to control the file access mechanism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model to access HDF5 file in parallel: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Set up MPI-IO file access property list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Open File 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Access Data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Close File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1547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parallel hdf5 program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your sequential application to the HDF5 parallel world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533400"/>
          </a:xfrm>
        </p:spPr>
        <p:txBody>
          <a:bodyPr/>
          <a:lstStyle/>
          <a:p>
            <a:r>
              <a:rPr lang="en-US" dirty="0" smtClean="0"/>
              <a:t>Example of </a:t>
            </a:r>
            <a:r>
              <a:rPr lang="en-US" dirty="0" smtClean="0"/>
              <a:t>Serial HDF5 </a:t>
            </a:r>
            <a:r>
              <a:rPr lang="en-US" dirty="0" smtClean="0"/>
              <a:t>C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86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b="1" dirty="0" smtClean="0">
              <a:solidFill>
                <a:srgbClr val="00009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</a:p>
          <a:p>
            <a:pPr marL="0" indent="0">
              <a:buNone/>
            </a:pPr>
            <a:endParaRPr lang="en-US" sz="5500" b="1" dirty="0"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endParaRPr lang="en-US" sz="55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endParaRPr lang="en-US" sz="5500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latin typeface="Courier New"/>
                <a:cs typeface="Courier New"/>
              </a:rPr>
              <a:t>file_id</a:t>
            </a:r>
            <a:r>
              <a:rPr lang="en-US" sz="5500" b="1" dirty="0" smtClean="0">
                <a:latin typeface="Courier New"/>
                <a:cs typeface="Courier New"/>
              </a:rPr>
              <a:t> = </a:t>
            </a:r>
            <a:r>
              <a:rPr lang="en-US" sz="5500" b="1" dirty="0">
                <a:latin typeface="Courier New"/>
                <a:cs typeface="Courier New"/>
              </a:rPr>
              <a:t>H5Fcreate</a:t>
            </a:r>
            <a:r>
              <a:rPr lang="en-US" sz="5500" b="1" dirty="0" smtClean="0">
                <a:latin typeface="Courier New"/>
                <a:cs typeface="Courier New"/>
              </a:rPr>
              <a:t>(FNAME,…, </a:t>
            </a:r>
            <a:r>
              <a:rPr lang="en-US" sz="5500" b="1" dirty="0" smtClean="0">
                <a:solidFill>
                  <a:schemeClr val="tx1"/>
                </a:solidFill>
                <a:latin typeface="Courier New"/>
                <a:cs typeface="Courier New"/>
              </a:rPr>
              <a:t>H5P_DEFAULT</a:t>
            </a:r>
            <a:r>
              <a:rPr lang="en-US" sz="5500" b="1" dirty="0" smtClean="0">
                <a:latin typeface="Courier New"/>
                <a:cs typeface="Courier New"/>
              </a:rPr>
              <a:t>)</a:t>
            </a:r>
            <a:r>
              <a:rPr lang="en-US" sz="5500" b="1" dirty="0" smtClean="0">
                <a:latin typeface="Courier New"/>
                <a:cs typeface="Courier New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latin typeface="Courier New"/>
                <a:cs typeface="Courier New"/>
              </a:rPr>
              <a:t>space_id</a:t>
            </a:r>
            <a:r>
              <a:rPr lang="en-US" sz="5500" b="1" dirty="0" smtClean="0">
                <a:latin typeface="Courier New"/>
                <a:cs typeface="Courier New"/>
              </a:rPr>
              <a:t> </a:t>
            </a:r>
            <a:r>
              <a:rPr lang="en-US" sz="5500" b="1" dirty="0">
                <a:latin typeface="Courier New"/>
                <a:cs typeface="Courier New"/>
              </a:rPr>
              <a:t>= H5Screate_simple</a:t>
            </a:r>
            <a:r>
              <a:rPr lang="en-US" sz="5500" b="1" dirty="0" smtClean="0">
                <a:latin typeface="Courier New"/>
                <a:cs typeface="Courier New"/>
              </a:rPr>
              <a:t>(…);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latin typeface="Courier New"/>
                <a:cs typeface="Courier New"/>
              </a:rPr>
              <a:t>dset_id</a:t>
            </a:r>
            <a:r>
              <a:rPr lang="en-US" sz="5500" b="1" dirty="0" smtClean="0">
                <a:latin typeface="Courier New"/>
                <a:cs typeface="Courier New"/>
              </a:rPr>
              <a:t> </a:t>
            </a:r>
            <a:r>
              <a:rPr lang="en-US" sz="5500" b="1" dirty="0">
                <a:latin typeface="Courier New"/>
                <a:cs typeface="Courier New"/>
              </a:rPr>
              <a:t>= H5Dcreate(</a:t>
            </a:r>
            <a:r>
              <a:rPr lang="en-US" sz="5500" b="1" dirty="0" err="1">
                <a:latin typeface="Courier New"/>
                <a:cs typeface="Courier New"/>
              </a:rPr>
              <a:t>file_id</a:t>
            </a:r>
            <a:r>
              <a:rPr lang="en-US" sz="5500" b="1" dirty="0">
                <a:latin typeface="Courier New"/>
                <a:cs typeface="Courier New"/>
              </a:rPr>
              <a:t>, D</a:t>
            </a:r>
            <a:r>
              <a:rPr lang="en-US" sz="5500" b="1" dirty="0" smtClean="0">
                <a:latin typeface="Courier New"/>
                <a:cs typeface="Courier New"/>
              </a:rPr>
              <a:t>NAME</a:t>
            </a:r>
            <a:r>
              <a:rPr lang="en-US" sz="5500" b="1" dirty="0">
                <a:latin typeface="Courier New"/>
                <a:cs typeface="Courier New"/>
              </a:rPr>
              <a:t>, H5T_NATIVE_INT, </a:t>
            </a:r>
            <a:r>
              <a:rPr lang="en-US" sz="5500" b="1" dirty="0" err="1" smtClean="0">
                <a:latin typeface="Courier New"/>
                <a:cs typeface="Courier New"/>
              </a:rPr>
              <a:t>space_id</a:t>
            </a:r>
            <a:r>
              <a:rPr lang="en-US" sz="5500" b="1" dirty="0" smtClean="0">
                <a:latin typeface="Courier New"/>
                <a:cs typeface="Courier New"/>
              </a:rPr>
              <a:t>,…);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endParaRPr lang="en-US" sz="55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500" b="1" dirty="0">
                <a:latin typeface="Courier New"/>
                <a:cs typeface="Courier New"/>
              </a:rPr>
              <a:t>        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endParaRPr lang="en-US" sz="5500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500" b="1" dirty="0" smtClean="0">
                <a:latin typeface="Courier New"/>
                <a:cs typeface="Courier New"/>
              </a:rPr>
              <a:t>status </a:t>
            </a:r>
            <a:r>
              <a:rPr lang="en-US" sz="5500" b="1" dirty="0">
                <a:latin typeface="Courier New"/>
                <a:cs typeface="Courier New"/>
              </a:rPr>
              <a:t>= H5Dwrite(</a:t>
            </a:r>
            <a:r>
              <a:rPr lang="en-US" sz="5500" b="1" dirty="0" err="1">
                <a:latin typeface="Courier New"/>
                <a:cs typeface="Courier New"/>
              </a:rPr>
              <a:t>dset_id</a:t>
            </a:r>
            <a:r>
              <a:rPr lang="en-US" sz="5500" b="1" dirty="0">
                <a:latin typeface="Courier New"/>
                <a:cs typeface="Courier New"/>
              </a:rPr>
              <a:t>, H5T_NATIVE_INT, </a:t>
            </a:r>
            <a:r>
              <a:rPr lang="en-US" sz="5500" b="1" dirty="0" smtClean="0">
                <a:latin typeface="Courier New"/>
                <a:cs typeface="Courier New"/>
              </a:rPr>
              <a:t>…</a:t>
            </a:r>
            <a:r>
              <a:rPr lang="en-US" sz="5500" b="1" dirty="0" smtClean="0">
                <a:latin typeface="Courier New"/>
                <a:cs typeface="Courier New"/>
              </a:rPr>
              <a:t>, H5P_DEFAULT,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5500" b="1" dirty="0" smtClean="0">
                <a:latin typeface="Courier New"/>
                <a:cs typeface="Courier New"/>
              </a:rPr>
              <a:t>…</a:t>
            </a:r>
            <a:r>
              <a:rPr lang="en-US" sz="5500" b="1" dirty="0" smtClean="0">
                <a:latin typeface="Courier New"/>
                <a:cs typeface="Courier New"/>
              </a:rPr>
              <a:t>);</a:t>
            </a:r>
            <a:endParaRPr lang="en-US" sz="5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5500" b="1" dirty="0">
                <a:latin typeface="Courier New"/>
                <a:cs typeface="Courier New"/>
              </a:rPr>
              <a:t> </a:t>
            </a:r>
            <a:endParaRPr lang="en-US" sz="5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55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en-US" sz="5500" dirty="0" smtClean="0">
                <a:latin typeface="Consolas"/>
                <a:cs typeface="Consolas"/>
              </a:rPr>
              <a:t>                    </a:t>
            </a:r>
            <a:endParaRPr lang="en-US" sz="55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7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533400"/>
          </a:xfrm>
        </p:spPr>
        <p:txBody>
          <a:bodyPr/>
          <a:lstStyle/>
          <a:p>
            <a:r>
              <a:rPr lang="en-US" dirty="0" smtClean="0"/>
              <a:t>Example of </a:t>
            </a:r>
            <a:r>
              <a:rPr lang="en-US" dirty="0" smtClean="0"/>
              <a:t>Parallel HDF5 </a:t>
            </a:r>
            <a:r>
              <a:rPr lang="en-US" dirty="0" smtClean="0"/>
              <a:t>C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86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 smtClean="0">
                <a:latin typeface="Arial"/>
                <a:cs typeface="Arial"/>
              </a:rPr>
              <a:t>Parallel HDF5 program has extra </a:t>
            </a:r>
            <a:r>
              <a:rPr lang="en-US" sz="7400" dirty="0" smtClean="0">
                <a:latin typeface="Arial"/>
                <a:cs typeface="Arial"/>
              </a:rPr>
              <a:t>calls:</a:t>
            </a:r>
            <a:endParaRPr lang="en-US" sz="7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rgbClr val="00009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MPI_Init</a:t>
            </a:r>
            <a:r>
              <a:rPr lang="en-US" sz="5500" b="1" dirty="0">
                <a:solidFill>
                  <a:srgbClr val="FF0000"/>
                </a:solidFill>
                <a:latin typeface="Courier New"/>
                <a:cs typeface="Courier New"/>
              </a:rPr>
              <a:t>(&amp;</a:t>
            </a:r>
            <a:r>
              <a:rPr lang="en-US" sz="5500" b="1" dirty="0" err="1">
                <a:solidFill>
                  <a:srgbClr val="FF0000"/>
                </a:solidFill>
                <a:latin typeface="Courier New"/>
                <a:cs typeface="Courier New"/>
              </a:rPr>
              <a:t>argc</a:t>
            </a:r>
            <a:r>
              <a:rPr lang="en-US" sz="5500" b="1" dirty="0">
                <a:solidFill>
                  <a:srgbClr val="FF0000"/>
                </a:solidFill>
                <a:latin typeface="Courier New"/>
                <a:cs typeface="Courier New"/>
              </a:rPr>
              <a:t>, &amp;</a:t>
            </a:r>
            <a:r>
              <a:rPr lang="en-US" sz="5500" b="1" dirty="0" err="1">
                <a:solidFill>
                  <a:srgbClr val="FF0000"/>
                </a:solidFill>
                <a:latin typeface="Courier New"/>
                <a:cs typeface="Courier New"/>
              </a:rPr>
              <a:t>argv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US" sz="5500" b="1" dirty="0"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fapl_id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5500" b="1" dirty="0">
                <a:solidFill>
                  <a:srgbClr val="FF0000"/>
                </a:solidFill>
                <a:latin typeface="Courier New"/>
                <a:cs typeface="Courier New"/>
              </a:rPr>
              <a:t>= H5Pcreate(H5P_FILE_ACCESS);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>
                <a:latin typeface="Courier New"/>
                <a:cs typeface="Courier New"/>
              </a:rPr>
              <a:t>          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H5Pset_fapl_mpio(</a:t>
            </a: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fapl_id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5500" b="1" dirty="0" err="1">
                <a:solidFill>
                  <a:srgbClr val="FF0000"/>
                </a:solidFill>
                <a:latin typeface="Courier New"/>
                <a:cs typeface="Courier New"/>
              </a:rPr>
              <a:t>comm</a:t>
            </a:r>
            <a:r>
              <a:rPr lang="en-US" sz="5500" b="1" dirty="0">
                <a:solidFill>
                  <a:srgbClr val="FF0000"/>
                </a:solidFill>
                <a:latin typeface="Courier New"/>
                <a:cs typeface="Courier New"/>
              </a:rPr>
              <a:t>, info)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latin typeface="Courier New"/>
                <a:cs typeface="Courier New"/>
              </a:rPr>
              <a:t>file_id</a:t>
            </a:r>
            <a:r>
              <a:rPr lang="en-US" sz="5500" b="1" dirty="0" smtClean="0">
                <a:latin typeface="Courier New"/>
                <a:cs typeface="Courier New"/>
              </a:rPr>
              <a:t> = </a:t>
            </a:r>
            <a:r>
              <a:rPr lang="en-US" sz="5500" b="1" dirty="0">
                <a:latin typeface="Courier New"/>
                <a:cs typeface="Courier New"/>
              </a:rPr>
              <a:t>H5Fcreate</a:t>
            </a:r>
            <a:r>
              <a:rPr lang="en-US" sz="5500" b="1" dirty="0" smtClean="0">
                <a:latin typeface="Courier New"/>
                <a:cs typeface="Courier New"/>
              </a:rPr>
              <a:t>(FNAME,…, </a:t>
            </a: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fapl_id</a:t>
            </a:r>
            <a:r>
              <a:rPr lang="en-US" sz="5500" b="1" dirty="0">
                <a:latin typeface="Courier New"/>
                <a:cs typeface="Courier New"/>
              </a:rPr>
              <a:t>)</a:t>
            </a:r>
            <a:r>
              <a:rPr lang="en-US" sz="5500" b="1" dirty="0" smtClean="0">
                <a:latin typeface="Courier New"/>
                <a:cs typeface="Courier New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latin typeface="Courier New"/>
                <a:cs typeface="Courier New"/>
              </a:rPr>
              <a:t>space_id</a:t>
            </a:r>
            <a:r>
              <a:rPr lang="en-US" sz="5500" b="1" dirty="0" smtClean="0">
                <a:latin typeface="Courier New"/>
                <a:cs typeface="Courier New"/>
              </a:rPr>
              <a:t> </a:t>
            </a:r>
            <a:r>
              <a:rPr lang="en-US" sz="5500" b="1" dirty="0">
                <a:latin typeface="Courier New"/>
                <a:cs typeface="Courier New"/>
              </a:rPr>
              <a:t>= H5Screate_simple</a:t>
            </a:r>
            <a:r>
              <a:rPr lang="en-US" sz="5500" b="1" dirty="0" smtClean="0">
                <a:latin typeface="Courier New"/>
                <a:cs typeface="Courier New"/>
              </a:rPr>
              <a:t>(…);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latin typeface="Courier New"/>
                <a:cs typeface="Courier New"/>
              </a:rPr>
              <a:t>dset_id</a:t>
            </a:r>
            <a:r>
              <a:rPr lang="en-US" sz="5500" b="1" dirty="0" smtClean="0">
                <a:latin typeface="Courier New"/>
                <a:cs typeface="Courier New"/>
              </a:rPr>
              <a:t> </a:t>
            </a:r>
            <a:r>
              <a:rPr lang="en-US" sz="5500" b="1" dirty="0">
                <a:latin typeface="Courier New"/>
                <a:cs typeface="Courier New"/>
              </a:rPr>
              <a:t>= H5Dcreate(</a:t>
            </a:r>
            <a:r>
              <a:rPr lang="en-US" sz="5500" b="1" dirty="0" err="1">
                <a:latin typeface="Courier New"/>
                <a:cs typeface="Courier New"/>
              </a:rPr>
              <a:t>file_id</a:t>
            </a:r>
            <a:r>
              <a:rPr lang="en-US" sz="5500" b="1" dirty="0">
                <a:latin typeface="Courier New"/>
                <a:cs typeface="Courier New"/>
              </a:rPr>
              <a:t>, D</a:t>
            </a:r>
            <a:r>
              <a:rPr lang="en-US" sz="5500" b="1" dirty="0" smtClean="0">
                <a:latin typeface="Courier New"/>
                <a:cs typeface="Courier New"/>
              </a:rPr>
              <a:t>NAME</a:t>
            </a:r>
            <a:r>
              <a:rPr lang="en-US" sz="5500" b="1" dirty="0">
                <a:latin typeface="Courier New"/>
                <a:cs typeface="Courier New"/>
              </a:rPr>
              <a:t>, H5T_NATIVE_INT, </a:t>
            </a:r>
            <a:r>
              <a:rPr lang="en-US" sz="5500" b="1" dirty="0" err="1" smtClean="0">
                <a:latin typeface="Courier New"/>
                <a:cs typeface="Courier New"/>
              </a:rPr>
              <a:t>space_id</a:t>
            </a:r>
            <a:r>
              <a:rPr lang="en-US" sz="5500" b="1" dirty="0" smtClean="0">
                <a:latin typeface="Courier New"/>
                <a:cs typeface="Courier New"/>
              </a:rPr>
              <a:t>,…);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xf_id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5500" b="1" dirty="0">
                <a:solidFill>
                  <a:srgbClr val="FF0000"/>
                </a:solidFill>
                <a:latin typeface="Courier New"/>
                <a:cs typeface="Courier New"/>
              </a:rPr>
              <a:t>= H5Pcreate(H5P_DATASET_XFER);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>
                <a:latin typeface="Courier New"/>
                <a:cs typeface="Courier New"/>
              </a:rPr>
              <a:t>        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H5Pset_dxpl_mpio(</a:t>
            </a: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xf_id</a:t>
            </a:r>
            <a:r>
              <a:rPr lang="en-US" sz="5500" b="1" dirty="0">
                <a:solidFill>
                  <a:srgbClr val="FF0000"/>
                </a:solidFill>
                <a:latin typeface="Courier New"/>
                <a:cs typeface="Courier New"/>
              </a:rPr>
              <a:t>, H5FD_MPIO_COLLECTIVE)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500" b="1" dirty="0" smtClean="0">
                <a:latin typeface="Courier New"/>
                <a:cs typeface="Courier New"/>
              </a:rPr>
              <a:t>status </a:t>
            </a:r>
            <a:r>
              <a:rPr lang="en-US" sz="5500" b="1" dirty="0">
                <a:latin typeface="Courier New"/>
                <a:cs typeface="Courier New"/>
              </a:rPr>
              <a:t>= H5Dwrite(</a:t>
            </a:r>
            <a:r>
              <a:rPr lang="en-US" sz="5500" b="1" dirty="0" err="1">
                <a:latin typeface="Courier New"/>
                <a:cs typeface="Courier New"/>
              </a:rPr>
              <a:t>dset_id</a:t>
            </a:r>
            <a:r>
              <a:rPr lang="en-US" sz="5500" b="1" dirty="0">
                <a:latin typeface="Courier New"/>
                <a:cs typeface="Courier New"/>
              </a:rPr>
              <a:t>, H5T_NATIVE_INT, </a:t>
            </a:r>
            <a:r>
              <a:rPr lang="en-US" sz="5500" b="1" dirty="0" smtClean="0">
                <a:latin typeface="Courier New"/>
                <a:cs typeface="Courier New"/>
              </a:rPr>
              <a:t>…, </a:t>
            </a: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xf_id</a:t>
            </a:r>
            <a:r>
              <a:rPr lang="en-US" sz="5500" b="1" dirty="0" smtClean="0">
                <a:latin typeface="Courier New"/>
                <a:cs typeface="Courier New"/>
              </a:rPr>
              <a:t>…);</a:t>
            </a:r>
            <a:endParaRPr lang="en-US" sz="5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5500" b="1" dirty="0">
                <a:latin typeface="Courier New"/>
                <a:cs typeface="Courier New"/>
              </a:rPr>
              <a:t> </a:t>
            </a:r>
            <a:endParaRPr lang="en-US" sz="5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55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MPI_Finalize</a:t>
            </a:r>
            <a:r>
              <a:rPr lang="en-US" sz="5500" b="1" dirty="0" smtClean="0">
                <a:solidFill>
                  <a:srgbClr val="FF0000"/>
                </a:solidFill>
                <a:latin typeface="Courier New"/>
                <a:cs typeface="Courier New"/>
              </a:rPr>
              <a:t>()</a:t>
            </a:r>
            <a:r>
              <a:rPr lang="en-US" sz="55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5500" dirty="0" smtClean="0">
                <a:latin typeface="Consolas"/>
                <a:cs typeface="Consolas"/>
              </a:rPr>
              <a:t>                    </a:t>
            </a:r>
            <a:endParaRPr lang="en-US" sz="55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49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4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Intro to HDF5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Patterns - Example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50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Parallel HDF5 tutorial </a:t>
            </a:r>
            <a:r>
              <a:rPr lang="en-US" sz="3600" dirty="0"/>
              <a:t>e</a:t>
            </a:r>
            <a:r>
              <a:rPr lang="en-US" sz="3600" dirty="0" smtClean="0"/>
              <a:t>xamples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smtClean="0"/>
              <a:t>sample programs of </a:t>
            </a:r>
            <a:r>
              <a:rPr lang="en-US" dirty="0" smtClean="0"/>
              <a:t>how to write different data patterns </a:t>
            </a:r>
            <a:r>
              <a:rPr lang="en-US" dirty="0" smtClean="0"/>
              <a:t>see: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sz="2800" dirty="0">
                <a:hlinkClick r:id="rId3"/>
              </a:rPr>
              <a:t>http://www.hdfgroup.org/HDF5/Tutor/</a:t>
            </a:r>
            <a:r>
              <a:rPr lang="en-US" sz="2800" dirty="0" smtClean="0">
                <a:hlinkClick r:id="rId3"/>
              </a:rPr>
              <a:t>parallel.html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51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6223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</a:t>
            </a:r>
            <a:r>
              <a:rPr lang="en-US" dirty="0"/>
              <a:t>process defines </a:t>
            </a:r>
            <a:r>
              <a:rPr lang="en-US" dirty="0" smtClean="0"/>
              <a:t>memory </a:t>
            </a:r>
            <a:r>
              <a:rPr lang="en-US" dirty="0"/>
              <a:t>and file </a:t>
            </a:r>
            <a:r>
              <a:rPr lang="en-US" dirty="0" err="1"/>
              <a:t>hyperslabs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 smtClean="0">
                <a:latin typeface="Consolas"/>
                <a:cs typeface="Consolas"/>
              </a:rPr>
              <a:t>H5Sselect_hyperslab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/>
              <a:t>Each process executes a write/read call using </a:t>
            </a:r>
            <a:r>
              <a:rPr lang="en-US" dirty="0" err="1"/>
              <a:t>hyperslabs</a:t>
            </a:r>
            <a:r>
              <a:rPr lang="en-US" dirty="0"/>
              <a:t> defined, which </a:t>
            </a:r>
            <a:r>
              <a:rPr lang="en-US" dirty="0" smtClean="0"/>
              <a:t>can be either </a:t>
            </a:r>
            <a:r>
              <a:rPr lang="en-US" dirty="0"/>
              <a:t>collective or </a:t>
            </a:r>
            <a:r>
              <a:rPr lang="en-US" dirty="0" smtClean="0"/>
              <a:t>independent</a:t>
            </a:r>
            <a:endParaRPr lang="en-US" dirty="0"/>
          </a:p>
          <a:p>
            <a:r>
              <a:rPr lang="en-US" dirty="0"/>
              <a:t>The hyperslab </a:t>
            </a:r>
            <a:r>
              <a:rPr lang="en-US" dirty="0" smtClean="0"/>
              <a:t>parameters </a:t>
            </a:r>
            <a:r>
              <a:rPr lang="en-US" dirty="0"/>
              <a:t>define the portion of the dataset to write </a:t>
            </a:r>
            <a:r>
              <a:rPr lang="en-US" dirty="0" smtClean="0"/>
              <a:t>to: 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Contiguous </a:t>
            </a:r>
            <a:r>
              <a:rPr lang="en-US" dirty="0" err="1" smtClean="0"/>
              <a:t>hyperslab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dirty="0"/>
              <a:t>Regularly </a:t>
            </a:r>
            <a:r>
              <a:rPr lang="en-US" dirty="0" smtClean="0"/>
              <a:t>spaced data </a:t>
            </a:r>
            <a:r>
              <a:rPr lang="en-US" dirty="0"/>
              <a:t>(column or row)</a:t>
            </a:r>
          </a:p>
          <a:p>
            <a:pPr lvl="1">
              <a:buFont typeface="Lucida Grande"/>
              <a:buChar char="-"/>
            </a:pPr>
            <a:r>
              <a:rPr lang="en-US" dirty="0"/>
              <a:t>Pattern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Blocks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52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2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208837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Four processes writing by rows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898525" y="990600"/>
            <a:ext cx="8137865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HDF5 "SDS_row.h5"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GROUP "/"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DATASET "</a:t>
            </a:r>
            <a:r>
              <a:rPr lang="en-US" b="1" dirty="0" err="1">
                <a:solidFill>
                  <a:schemeClr val="tx1"/>
                </a:solidFill>
                <a:latin typeface="Consolas"/>
                <a:cs typeface="Consolas"/>
              </a:rPr>
              <a:t>IntArray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DATATYPE  H5T_STD_I32BE 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DATASPACE  SIMPLE { ( 8, 5 ) / ( 8, 5 ) }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10, 10, 10, 10, 10,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         10, 10, 10, 10, 10,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chemeClr val="accent1"/>
                </a:solidFill>
                <a:latin typeface="Consolas"/>
                <a:cs typeface="Consolas"/>
              </a:rPr>
              <a:t>11, 11, 11, 11, 11,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nsolas"/>
                <a:cs typeface="Consolas"/>
              </a:rPr>
              <a:t>         11, 11, 11, 11, 11,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12, 12, 12, 12, 12,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         12, 12, 12, 12, 12,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13, 13, 13, 13, 13,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13, 13, 13, 13, 13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53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4445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Parallel HDF5 </a:t>
            </a:r>
            <a:r>
              <a:rPr lang="en-US" sz="3600" dirty="0" smtClean="0"/>
              <a:t>example code</a:t>
            </a:r>
            <a:endParaRPr lang="en-US" sz="3600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8392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71      /</a:t>
            </a:r>
            <a:r>
              <a:rPr lang="en-US" dirty="0"/>
              <a:t>*</a:t>
            </a:r>
          </a:p>
          <a:p>
            <a:pPr marL="0" indent="0">
              <a:buNone/>
            </a:pPr>
            <a:r>
              <a:rPr lang="en-US" dirty="0" smtClean="0"/>
              <a:t>72       * Each </a:t>
            </a:r>
            <a:r>
              <a:rPr lang="en-US" dirty="0"/>
              <a:t>process defines dataset in memory and writes it to </a:t>
            </a:r>
            <a:r>
              <a:rPr lang="en-US" dirty="0" smtClean="0"/>
              <a:t>the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73       * hyperslab in </a:t>
            </a:r>
            <a:r>
              <a:rPr lang="en-US" dirty="0"/>
              <a:t>the file.</a:t>
            </a:r>
          </a:p>
          <a:p>
            <a:pPr marL="0" indent="0">
              <a:buNone/>
            </a:pPr>
            <a:r>
              <a:rPr lang="en-US" dirty="0" smtClean="0"/>
              <a:t>74       </a:t>
            </a: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 smtClean="0"/>
              <a:t>75      </a:t>
            </a:r>
            <a:r>
              <a:rPr lang="en-US" dirty="0"/>
              <a:t>count[0] = </a:t>
            </a:r>
            <a:r>
              <a:rPr lang="en-US" dirty="0" smtClean="0"/>
              <a:t>dims[</a:t>
            </a:r>
            <a:r>
              <a:rPr lang="en-US" dirty="0"/>
              <a:t>0</a:t>
            </a:r>
            <a:r>
              <a:rPr lang="en-US" dirty="0" smtClean="0"/>
              <a:t>] / </a:t>
            </a:r>
            <a:r>
              <a:rPr lang="en-US" dirty="0" err="1" smtClean="0"/>
              <a:t>mpi_size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76      </a:t>
            </a:r>
            <a:r>
              <a:rPr lang="en-US" dirty="0"/>
              <a:t>count[1] = </a:t>
            </a:r>
            <a:r>
              <a:rPr lang="en-US" dirty="0" smtClean="0"/>
              <a:t>dims[</a:t>
            </a:r>
            <a:r>
              <a:rPr lang="en-US" dirty="0"/>
              <a:t>1];</a:t>
            </a:r>
          </a:p>
          <a:p>
            <a:pPr marL="0" indent="0">
              <a:buNone/>
            </a:pPr>
            <a:r>
              <a:rPr lang="en-US" dirty="0" smtClean="0"/>
              <a:t>77      </a:t>
            </a:r>
            <a:r>
              <a:rPr lang="en-US" dirty="0"/>
              <a:t>offset[0] = </a:t>
            </a:r>
            <a:r>
              <a:rPr lang="en-US" dirty="0" err="1"/>
              <a:t>mpi_rank</a:t>
            </a:r>
            <a:r>
              <a:rPr lang="en-US" dirty="0"/>
              <a:t> * count[0];</a:t>
            </a:r>
          </a:p>
          <a:p>
            <a:pPr marL="0" indent="0">
              <a:buNone/>
            </a:pPr>
            <a:r>
              <a:rPr lang="en-US" dirty="0" smtClean="0"/>
              <a:t>78      </a:t>
            </a:r>
            <a:r>
              <a:rPr lang="en-US" dirty="0"/>
              <a:t>offset[1] = 0;</a:t>
            </a:r>
          </a:p>
          <a:p>
            <a:pPr marL="0" indent="0">
              <a:buNone/>
            </a:pPr>
            <a:r>
              <a:rPr lang="en-US" dirty="0" smtClean="0"/>
              <a:t>79      </a:t>
            </a:r>
            <a:r>
              <a:rPr lang="en-US" dirty="0" err="1"/>
              <a:t>memspace</a:t>
            </a:r>
            <a:r>
              <a:rPr lang="en-US" dirty="0"/>
              <a:t> = H5Screate_simple(RANK, count, NULL);</a:t>
            </a:r>
          </a:p>
          <a:p>
            <a:pPr marL="0" indent="0">
              <a:buNone/>
            </a:pPr>
            <a:r>
              <a:rPr lang="en-US" dirty="0" smtClean="0"/>
              <a:t>80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81      </a:t>
            </a:r>
            <a:r>
              <a:rPr lang="en-US" dirty="0"/>
              <a:t>/*</a:t>
            </a:r>
          </a:p>
          <a:p>
            <a:pPr marL="0" indent="0">
              <a:buNone/>
            </a:pPr>
            <a:r>
              <a:rPr lang="en-US" dirty="0" smtClean="0"/>
              <a:t>82       </a:t>
            </a:r>
            <a:r>
              <a:rPr lang="en-US" dirty="0"/>
              <a:t>* Select hyperslab in the file.</a:t>
            </a:r>
          </a:p>
          <a:p>
            <a:pPr marL="0" indent="0">
              <a:buNone/>
            </a:pPr>
            <a:r>
              <a:rPr lang="en-US" dirty="0" smtClean="0"/>
              <a:t>83       </a:t>
            </a: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 smtClean="0"/>
              <a:t>84      </a:t>
            </a:r>
            <a:r>
              <a:rPr lang="en-US" dirty="0" err="1"/>
              <a:t>filespace</a:t>
            </a:r>
            <a:r>
              <a:rPr lang="en-US" dirty="0"/>
              <a:t> = H5Dget_space(</a:t>
            </a:r>
            <a:r>
              <a:rPr lang="en-US" dirty="0" err="1"/>
              <a:t>dset_id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85      H5Sselect_hyperslab</a:t>
            </a:r>
            <a:r>
              <a:rPr lang="en-US" dirty="0"/>
              <a:t>(</a:t>
            </a:r>
            <a:r>
              <a:rPr lang="en-US" dirty="0" err="1"/>
              <a:t>filespace</a:t>
            </a:r>
            <a:r>
              <a:rPr lang="en-US" dirty="0"/>
              <a:t>, H5S_SELECT_SET, offset, </a:t>
            </a:r>
            <a:r>
              <a:rPr lang="en-US" dirty="0" smtClean="0"/>
              <a:t>NULL,</a:t>
            </a:r>
          </a:p>
          <a:p>
            <a:pPr marL="0" indent="0">
              <a:buNone/>
            </a:pPr>
            <a:r>
              <a:rPr lang="en-US" dirty="0" smtClean="0"/>
              <a:t>	count</a:t>
            </a:r>
            <a:r>
              <a:rPr lang="en-US" dirty="0"/>
              <a:t>, NULL)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54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2484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Two processes writing by columns</a:t>
            </a:r>
            <a:endParaRPr lang="en-US" sz="2800" dirty="0" smtClean="0"/>
          </a:p>
        </p:txBody>
      </p:sp>
      <p:sp>
        <p:nvSpPr>
          <p:cNvPr id="40966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86800" cy="6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900" b="1" dirty="0">
              <a:solidFill>
                <a:schemeClr val="tx1"/>
              </a:solidFill>
              <a:latin typeface="Courier New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HDF5 "SDS_col.h5"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GROUP "/"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DATASET "</a:t>
            </a:r>
            <a:r>
              <a:rPr lang="en-US" b="1" dirty="0" err="1">
                <a:solidFill>
                  <a:schemeClr val="tx1"/>
                </a:solidFill>
                <a:latin typeface="Consolas"/>
                <a:cs typeface="Consolas"/>
              </a:rPr>
              <a:t>IntArray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DATATYPE  H5T_STD_I32BE 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DATASPACE  SIMPLE { ( 8, 6 ) / ( 8, 6 ) }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100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hlink"/>
                </a:solidFill>
                <a:latin typeface="Consolas"/>
                <a:cs typeface="Consolas"/>
              </a:rPr>
              <a:t>200</a:t>
            </a:r>
            <a:endParaRPr lang="en-US" b="1" dirty="0">
              <a:solidFill>
                <a:schemeClr val="tx1"/>
              </a:solidFill>
              <a:latin typeface="Consolas"/>
              <a:cs typeface="Consolas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endParaRPr lang="en-US" b="1" dirty="0">
              <a:solidFill>
                <a:schemeClr val="tx1"/>
              </a:solidFill>
              <a:latin typeface="Consolas"/>
              <a:cs typeface="Consolas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endParaRPr lang="en-US" sz="19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55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8395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31125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Four processes writing by pattern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137865" cy="627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800" b="1" dirty="0">
              <a:solidFill>
                <a:schemeClr val="tx1"/>
              </a:solidFill>
              <a:latin typeface="Courier New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HDF5 "SDS_pat.h5"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GROUP "/"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DATASET "</a:t>
            </a:r>
            <a:r>
              <a:rPr lang="en-US" b="1" dirty="0" err="1">
                <a:solidFill>
                  <a:schemeClr val="tx1"/>
                </a:solidFill>
                <a:latin typeface="Consolas"/>
                <a:cs typeface="Consolas"/>
              </a:rPr>
              <a:t>IntArray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DATATYPE  H5T_STD_I32BE 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DATASPACE  SIMPLE { ( 8, 4 ) / ( 8, 4 ) }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endParaRPr lang="en-US" b="1" dirty="0">
              <a:solidFill>
                <a:schemeClr val="tx1"/>
              </a:solidFill>
              <a:latin typeface="Consolas"/>
              <a:cs typeface="Consolas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</a:t>
            </a:r>
            <a:endParaRPr lang="en-US" sz="2000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56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2093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7163"/>
            <a:ext cx="7377113" cy="52863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Four processes writing by blocks</a:t>
            </a:r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853735" y="990600"/>
            <a:ext cx="8137865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HDF5 "</a:t>
            </a:r>
            <a:r>
              <a:rPr lang="en-US" b="1" dirty="0" smtClean="0">
                <a:solidFill>
                  <a:schemeClr val="tx1"/>
                </a:solidFill>
                <a:latin typeface="Consolas"/>
                <a:cs typeface="Consolas"/>
              </a:rPr>
              <a:t>SDS_blk.h5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GROUP "/"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DATASET "</a:t>
            </a:r>
            <a:r>
              <a:rPr lang="en-US" b="1" dirty="0" err="1">
                <a:solidFill>
                  <a:schemeClr val="tx1"/>
                </a:solidFill>
                <a:latin typeface="Consolas"/>
                <a:cs typeface="Consolas"/>
              </a:rPr>
              <a:t>IntArray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"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DATATYPE  H5T_STD_I32BE 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DATASPACE  SIMPLE { ( 8, 4 ) / ( 8, 4 ) }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DATA {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000099"/>
                </a:solidFill>
                <a:latin typeface="Consolas"/>
                <a:cs typeface="Consolas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Consolas"/>
                <a:cs typeface="Consolas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   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Consolas"/>
                <a:cs typeface="Consolas"/>
              </a:rPr>
              <a:t>4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</a:rPr>
              <a:t>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AFBD-F6C1-4BBC-BE16-6ABDE0D892EA}" type="slidenum">
              <a:rPr lang="en-US" smtClean="0">
                <a:solidFill>
                  <a:srgbClr val="FFFFFF"/>
                </a:solidFill>
              </a:rPr>
              <a:pPr/>
              <a:t>57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112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data patterns</a:t>
            </a:r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855436" y="1397220"/>
            <a:ext cx="3048000" cy="2506662"/>
            <a:chOff x="3009900" y="1556201"/>
            <a:chExt cx="3048000" cy="2506662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009900" y="1556201"/>
              <a:ext cx="3810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009900" y="1867351"/>
              <a:ext cx="38100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9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09900" y="2178501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17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009900" y="2499176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25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009900" y="2808738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33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009900" y="3124651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009900" y="3438976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49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09900" y="3748538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57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97250" y="1562551"/>
              <a:ext cx="3810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90900" y="1867351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10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390900" y="2178501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18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390900" y="2499176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26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390900" y="2808738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34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390900" y="3124651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42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390900" y="3438976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50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390900" y="3748538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58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771900" y="1562551"/>
              <a:ext cx="3810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65550" y="1867351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11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765550" y="2178501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19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765550" y="2499176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27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765550" y="2808738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35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765550" y="3124651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43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765550" y="3438976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51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765550" y="3748538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59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152900" y="1562551"/>
              <a:ext cx="3810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4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146550" y="1867351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12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146550" y="2178501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20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4146550" y="2499176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28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146550" y="2808738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36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4146550" y="3124651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44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4146550" y="3438976"/>
              <a:ext cx="38735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52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146550" y="3748538"/>
              <a:ext cx="387350" cy="314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60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533900" y="1562551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4527550" y="18673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13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4527550" y="2178501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21</a:t>
              </a: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4527550" y="2499176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29</a:t>
              </a: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4527550" y="2808738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37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527550" y="31246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45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4527550" y="3438976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53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4527550" y="3748538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61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4921250" y="1562551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</a:t>
              </a: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4914900" y="18673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14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4914900" y="2178501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22</a:t>
              </a: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4914900" y="2499176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30</a:t>
              </a: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4914900" y="2808738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38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914900" y="31246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46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914900" y="3438976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54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4914900" y="3748538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62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5295900" y="1562551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7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5289550" y="18673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15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5289550" y="2178501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23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289550" y="2499176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31</a:t>
              </a: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5289550" y="2808738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39</a:t>
              </a:r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5289550" y="31246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47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5289550" y="3438976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55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5289550" y="3748538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63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5676900" y="1562551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8</a:t>
              </a:r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5670550" y="18673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16</a:t>
              </a: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5670550" y="2178501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24</a:t>
              </a:r>
            </a:p>
          </p:txBody>
        </p:sp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5670550" y="2499176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32</a:t>
              </a:r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5670550" y="2808738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40</a:t>
              </a:r>
            </a:p>
          </p:txBody>
        </p:sp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5670550" y="3124651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48</a:t>
              </a:r>
            </a:p>
          </p:txBody>
        </p:sp>
        <p:sp>
          <p:nvSpPr>
            <p:cNvPr id="66" name="Text Box 66"/>
            <p:cNvSpPr txBox="1">
              <a:spLocks noChangeArrowheads="1"/>
            </p:cNvSpPr>
            <p:nvPr/>
          </p:nvSpPr>
          <p:spPr bwMode="auto">
            <a:xfrm>
              <a:off x="5670550" y="3438976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56</a:t>
              </a:r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5670550" y="3748538"/>
              <a:ext cx="387350" cy="3143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81600" y="1398014"/>
            <a:ext cx="3048000" cy="2506662"/>
            <a:chOff x="6248400" y="3919534"/>
            <a:chExt cx="3048000" cy="2506662"/>
          </a:xfrm>
        </p:grpSpPr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6248400" y="3919534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248400" y="4230684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9</a:t>
              </a:r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6248400" y="4541834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17</a:t>
              </a: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6248400" y="4862509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25</a:t>
              </a: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6248400" y="51720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33</a:t>
              </a:r>
            </a:p>
          </p:txBody>
        </p:sp>
        <p:sp>
          <p:nvSpPr>
            <p:cNvPr id="73" name="Text Box 9"/>
            <p:cNvSpPr txBox="1">
              <a:spLocks noChangeArrowheads="1"/>
            </p:cNvSpPr>
            <p:nvPr/>
          </p:nvSpPr>
          <p:spPr bwMode="auto">
            <a:xfrm>
              <a:off x="6248400" y="5487984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41</a:t>
              </a:r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6248400" y="5802309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49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6248400" y="61118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57</a:t>
              </a: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6635750" y="3925884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</a:t>
              </a:r>
            </a:p>
          </p:txBody>
        </p:sp>
        <p:sp>
          <p:nvSpPr>
            <p:cNvPr id="77" name="Text Box 13"/>
            <p:cNvSpPr txBox="1">
              <a:spLocks noChangeArrowheads="1"/>
            </p:cNvSpPr>
            <p:nvPr/>
          </p:nvSpPr>
          <p:spPr bwMode="auto">
            <a:xfrm>
              <a:off x="6629400" y="4230684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10</a:t>
              </a: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6629400" y="4541834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18</a:t>
              </a:r>
            </a:p>
          </p:txBody>
        </p:sp>
        <p:sp>
          <p:nvSpPr>
            <p:cNvPr id="79" name="Text Box 15"/>
            <p:cNvSpPr txBox="1">
              <a:spLocks noChangeArrowheads="1"/>
            </p:cNvSpPr>
            <p:nvPr/>
          </p:nvSpPr>
          <p:spPr bwMode="auto">
            <a:xfrm>
              <a:off x="6629400" y="4862509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26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6629400" y="51720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34</a:t>
              </a:r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6629400" y="5487984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42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6629400" y="5802309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50</a:t>
              </a:r>
            </a:p>
          </p:txBody>
        </p:sp>
        <p:sp>
          <p:nvSpPr>
            <p:cNvPr id="83" name="Text Box 19"/>
            <p:cNvSpPr txBox="1">
              <a:spLocks noChangeArrowheads="1"/>
            </p:cNvSpPr>
            <p:nvPr/>
          </p:nvSpPr>
          <p:spPr bwMode="auto">
            <a:xfrm>
              <a:off x="6629400" y="61118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58</a:t>
              </a:r>
            </a:p>
          </p:txBody>
        </p:sp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7010400" y="3925884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</a:t>
              </a:r>
            </a:p>
          </p:txBody>
        </p:sp>
        <p:sp>
          <p:nvSpPr>
            <p:cNvPr id="85" name="Text Box 21"/>
            <p:cNvSpPr txBox="1">
              <a:spLocks noChangeArrowheads="1"/>
            </p:cNvSpPr>
            <p:nvPr/>
          </p:nvSpPr>
          <p:spPr bwMode="auto">
            <a:xfrm>
              <a:off x="7004050" y="4230684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11</a:t>
              </a:r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7004050" y="4541834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19</a:t>
              </a:r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7004050" y="4862509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27</a:t>
              </a:r>
            </a:p>
          </p:txBody>
        </p:sp>
        <p:sp>
          <p:nvSpPr>
            <p:cNvPr id="88" name="Text Box 24"/>
            <p:cNvSpPr txBox="1">
              <a:spLocks noChangeArrowheads="1"/>
            </p:cNvSpPr>
            <p:nvPr/>
          </p:nvSpPr>
          <p:spPr bwMode="auto">
            <a:xfrm>
              <a:off x="7004050" y="51720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35</a:t>
              </a:r>
            </a:p>
          </p:txBody>
        </p:sp>
        <p:sp>
          <p:nvSpPr>
            <p:cNvPr id="89" name="Text Box 25"/>
            <p:cNvSpPr txBox="1">
              <a:spLocks noChangeArrowheads="1"/>
            </p:cNvSpPr>
            <p:nvPr/>
          </p:nvSpPr>
          <p:spPr bwMode="auto">
            <a:xfrm>
              <a:off x="7004050" y="5487984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43</a:t>
              </a:r>
            </a:p>
          </p:txBody>
        </p:sp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7004050" y="5802309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51</a:t>
              </a:r>
            </a:p>
          </p:txBody>
        </p:sp>
        <p:sp>
          <p:nvSpPr>
            <p:cNvPr id="91" name="Text Box 27"/>
            <p:cNvSpPr txBox="1">
              <a:spLocks noChangeArrowheads="1"/>
            </p:cNvSpPr>
            <p:nvPr/>
          </p:nvSpPr>
          <p:spPr bwMode="auto">
            <a:xfrm>
              <a:off x="7004050" y="61118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59</a:t>
              </a:r>
            </a:p>
          </p:txBody>
        </p:sp>
        <p:sp>
          <p:nvSpPr>
            <p:cNvPr id="92" name="Text Box 28"/>
            <p:cNvSpPr txBox="1">
              <a:spLocks noChangeArrowheads="1"/>
            </p:cNvSpPr>
            <p:nvPr/>
          </p:nvSpPr>
          <p:spPr bwMode="auto">
            <a:xfrm>
              <a:off x="7391400" y="3925884"/>
              <a:ext cx="38100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</a:t>
              </a: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7385050" y="4230684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12</a:t>
              </a:r>
            </a:p>
          </p:txBody>
        </p:sp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7385050" y="4541834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20</a:t>
              </a: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7385050" y="4862509"/>
              <a:ext cx="387350" cy="3143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28</a:t>
              </a:r>
            </a:p>
          </p:txBody>
        </p:sp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7385050" y="51720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36</a:t>
              </a:r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7385050" y="5487984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44</a:t>
              </a:r>
            </a:p>
          </p:txBody>
        </p:sp>
        <p:sp>
          <p:nvSpPr>
            <p:cNvPr id="98" name="Text Box 34"/>
            <p:cNvSpPr txBox="1">
              <a:spLocks noChangeArrowheads="1"/>
            </p:cNvSpPr>
            <p:nvPr/>
          </p:nvSpPr>
          <p:spPr bwMode="auto">
            <a:xfrm>
              <a:off x="7385050" y="5802309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52</a:t>
              </a: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7385050" y="6111871"/>
              <a:ext cx="387350" cy="3143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60</a:t>
              </a:r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7772400" y="3925884"/>
              <a:ext cx="38100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</a:t>
              </a:r>
            </a:p>
          </p:txBody>
        </p:sp>
        <p:sp>
          <p:nvSpPr>
            <p:cNvPr id="101" name="Text Box 37"/>
            <p:cNvSpPr txBox="1">
              <a:spLocks noChangeArrowheads="1"/>
            </p:cNvSpPr>
            <p:nvPr/>
          </p:nvSpPr>
          <p:spPr bwMode="auto">
            <a:xfrm>
              <a:off x="7766050" y="423068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13</a:t>
              </a:r>
            </a:p>
          </p:txBody>
        </p:sp>
        <p:sp>
          <p:nvSpPr>
            <p:cNvPr id="102" name="Text Box 38"/>
            <p:cNvSpPr txBox="1">
              <a:spLocks noChangeArrowheads="1"/>
            </p:cNvSpPr>
            <p:nvPr/>
          </p:nvSpPr>
          <p:spPr bwMode="auto">
            <a:xfrm>
              <a:off x="7766050" y="454183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21</a:t>
              </a:r>
            </a:p>
          </p:txBody>
        </p:sp>
        <p:sp>
          <p:nvSpPr>
            <p:cNvPr id="103" name="Text Box 39"/>
            <p:cNvSpPr txBox="1">
              <a:spLocks noChangeArrowheads="1"/>
            </p:cNvSpPr>
            <p:nvPr/>
          </p:nvSpPr>
          <p:spPr bwMode="auto">
            <a:xfrm>
              <a:off x="7766050" y="4862509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29</a:t>
              </a:r>
            </a:p>
          </p:txBody>
        </p:sp>
        <p:sp>
          <p:nvSpPr>
            <p:cNvPr id="104" name="Text Box 40"/>
            <p:cNvSpPr txBox="1">
              <a:spLocks noChangeArrowheads="1"/>
            </p:cNvSpPr>
            <p:nvPr/>
          </p:nvSpPr>
          <p:spPr bwMode="auto">
            <a:xfrm>
              <a:off x="7766050" y="51720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37</a:t>
              </a:r>
            </a:p>
          </p:txBody>
        </p:sp>
        <p:sp>
          <p:nvSpPr>
            <p:cNvPr id="105" name="Text Box 41"/>
            <p:cNvSpPr txBox="1">
              <a:spLocks noChangeArrowheads="1"/>
            </p:cNvSpPr>
            <p:nvPr/>
          </p:nvSpPr>
          <p:spPr bwMode="auto">
            <a:xfrm>
              <a:off x="7766050" y="5487984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45</a:t>
              </a:r>
            </a:p>
          </p:txBody>
        </p:sp>
        <p:sp>
          <p:nvSpPr>
            <p:cNvPr id="106" name="Text Box 42"/>
            <p:cNvSpPr txBox="1">
              <a:spLocks noChangeArrowheads="1"/>
            </p:cNvSpPr>
            <p:nvPr/>
          </p:nvSpPr>
          <p:spPr bwMode="auto">
            <a:xfrm>
              <a:off x="7766050" y="5802309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53</a:t>
              </a:r>
            </a:p>
          </p:txBody>
        </p:sp>
        <p:sp>
          <p:nvSpPr>
            <p:cNvPr id="107" name="Text Box 43"/>
            <p:cNvSpPr txBox="1">
              <a:spLocks noChangeArrowheads="1"/>
            </p:cNvSpPr>
            <p:nvPr/>
          </p:nvSpPr>
          <p:spPr bwMode="auto">
            <a:xfrm>
              <a:off x="7766050" y="61118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61</a:t>
              </a:r>
            </a:p>
          </p:txBody>
        </p: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8159750" y="3925884"/>
              <a:ext cx="38100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</a:t>
              </a:r>
            </a:p>
          </p:txBody>
        </p:sp>
        <p:sp>
          <p:nvSpPr>
            <p:cNvPr id="109" name="Text Box 45"/>
            <p:cNvSpPr txBox="1">
              <a:spLocks noChangeArrowheads="1"/>
            </p:cNvSpPr>
            <p:nvPr/>
          </p:nvSpPr>
          <p:spPr bwMode="auto">
            <a:xfrm>
              <a:off x="8153400" y="423068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14</a:t>
              </a:r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8153400" y="454183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22</a:t>
              </a: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8153400" y="4862509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30</a:t>
              </a:r>
            </a:p>
          </p:txBody>
        </p:sp>
        <p:sp>
          <p:nvSpPr>
            <p:cNvPr id="112" name="Text Box 48"/>
            <p:cNvSpPr txBox="1">
              <a:spLocks noChangeArrowheads="1"/>
            </p:cNvSpPr>
            <p:nvPr/>
          </p:nvSpPr>
          <p:spPr bwMode="auto">
            <a:xfrm>
              <a:off x="8153400" y="51720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38</a:t>
              </a:r>
            </a:p>
          </p:txBody>
        </p:sp>
        <p:sp>
          <p:nvSpPr>
            <p:cNvPr id="113" name="Text Box 49"/>
            <p:cNvSpPr txBox="1">
              <a:spLocks noChangeArrowheads="1"/>
            </p:cNvSpPr>
            <p:nvPr/>
          </p:nvSpPr>
          <p:spPr bwMode="auto">
            <a:xfrm>
              <a:off x="8153400" y="5487984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46</a:t>
              </a:r>
            </a:p>
          </p:txBody>
        </p:sp>
        <p:sp>
          <p:nvSpPr>
            <p:cNvPr id="114" name="Text Box 50"/>
            <p:cNvSpPr txBox="1">
              <a:spLocks noChangeArrowheads="1"/>
            </p:cNvSpPr>
            <p:nvPr/>
          </p:nvSpPr>
          <p:spPr bwMode="auto">
            <a:xfrm>
              <a:off x="8153400" y="5802309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54</a:t>
              </a:r>
            </a:p>
          </p:txBody>
        </p:sp>
        <p:sp>
          <p:nvSpPr>
            <p:cNvPr id="115" name="Text Box 51"/>
            <p:cNvSpPr txBox="1">
              <a:spLocks noChangeArrowheads="1"/>
            </p:cNvSpPr>
            <p:nvPr/>
          </p:nvSpPr>
          <p:spPr bwMode="auto">
            <a:xfrm>
              <a:off x="8153400" y="61118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62</a:t>
              </a:r>
            </a:p>
          </p:txBody>
        </p:sp>
        <p:sp>
          <p:nvSpPr>
            <p:cNvPr id="116" name="Text Box 52"/>
            <p:cNvSpPr txBox="1">
              <a:spLocks noChangeArrowheads="1"/>
            </p:cNvSpPr>
            <p:nvPr/>
          </p:nvSpPr>
          <p:spPr bwMode="auto">
            <a:xfrm>
              <a:off x="8534400" y="3925884"/>
              <a:ext cx="38100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7</a:t>
              </a:r>
            </a:p>
          </p:txBody>
        </p:sp>
        <p:sp>
          <p:nvSpPr>
            <p:cNvPr id="117" name="Text Box 53"/>
            <p:cNvSpPr txBox="1">
              <a:spLocks noChangeArrowheads="1"/>
            </p:cNvSpPr>
            <p:nvPr/>
          </p:nvSpPr>
          <p:spPr bwMode="auto">
            <a:xfrm>
              <a:off x="8528050" y="423068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15</a:t>
              </a:r>
            </a:p>
          </p:txBody>
        </p:sp>
        <p:sp>
          <p:nvSpPr>
            <p:cNvPr id="118" name="Text Box 54"/>
            <p:cNvSpPr txBox="1">
              <a:spLocks noChangeArrowheads="1"/>
            </p:cNvSpPr>
            <p:nvPr/>
          </p:nvSpPr>
          <p:spPr bwMode="auto">
            <a:xfrm>
              <a:off x="8528050" y="454183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23</a:t>
              </a:r>
            </a:p>
          </p:txBody>
        </p:sp>
        <p:sp>
          <p:nvSpPr>
            <p:cNvPr id="119" name="Text Box 55"/>
            <p:cNvSpPr txBox="1">
              <a:spLocks noChangeArrowheads="1"/>
            </p:cNvSpPr>
            <p:nvPr/>
          </p:nvSpPr>
          <p:spPr bwMode="auto">
            <a:xfrm>
              <a:off x="8528050" y="4862509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31</a:t>
              </a:r>
            </a:p>
          </p:txBody>
        </p:sp>
        <p:sp>
          <p:nvSpPr>
            <p:cNvPr id="120" name="Text Box 56"/>
            <p:cNvSpPr txBox="1">
              <a:spLocks noChangeArrowheads="1"/>
            </p:cNvSpPr>
            <p:nvPr/>
          </p:nvSpPr>
          <p:spPr bwMode="auto">
            <a:xfrm>
              <a:off x="8528050" y="51720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39</a:t>
              </a:r>
            </a:p>
          </p:txBody>
        </p:sp>
        <p:sp>
          <p:nvSpPr>
            <p:cNvPr id="121" name="Text Box 57"/>
            <p:cNvSpPr txBox="1">
              <a:spLocks noChangeArrowheads="1"/>
            </p:cNvSpPr>
            <p:nvPr/>
          </p:nvSpPr>
          <p:spPr bwMode="auto">
            <a:xfrm>
              <a:off x="8528050" y="5487984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47</a:t>
              </a:r>
            </a:p>
          </p:txBody>
        </p:sp>
        <p:sp>
          <p:nvSpPr>
            <p:cNvPr id="122" name="Text Box 58"/>
            <p:cNvSpPr txBox="1">
              <a:spLocks noChangeArrowheads="1"/>
            </p:cNvSpPr>
            <p:nvPr/>
          </p:nvSpPr>
          <p:spPr bwMode="auto">
            <a:xfrm>
              <a:off x="8528050" y="5802309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55</a:t>
              </a:r>
            </a:p>
          </p:txBody>
        </p:sp>
        <p:sp>
          <p:nvSpPr>
            <p:cNvPr id="123" name="Text Box 59"/>
            <p:cNvSpPr txBox="1">
              <a:spLocks noChangeArrowheads="1"/>
            </p:cNvSpPr>
            <p:nvPr/>
          </p:nvSpPr>
          <p:spPr bwMode="auto">
            <a:xfrm>
              <a:off x="8528050" y="61118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63</a:t>
              </a:r>
            </a:p>
          </p:txBody>
        </p:sp>
        <p:sp>
          <p:nvSpPr>
            <p:cNvPr id="124" name="Text Box 60"/>
            <p:cNvSpPr txBox="1">
              <a:spLocks noChangeArrowheads="1"/>
            </p:cNvSpPr>
            <p:nvPr/>
          </p:nvSpPr>
          <p:spPr bwMode="auto">
            <a:xfrm>
              <a:off x="8915400" y="3925884"/>
              <a:ext cx="38100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8</a:t>
              </a:r>
            </a:p>
          </p:txBody>
        </p:sp>
        <p:sp>
          <p:nvSpPr>
            <p:cNvPr id="125" name="Text Box 61"/>
            <p:cNvSpPr txBox="1">
              <a:spLocks noChangeArrowheads="1"/>
            </p:cNvSpPr>
            <p:nvPr/>
          </p:nvSpPr>
          <p:spPr bwMode="auto">
            <a:xfrm>
              <a:off x="8909050" y="423068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16</a:t>
              </a:r>
            </a:p>
          </p:txBody>
        </p:sp>
        <p:sp>
          <p:nvSpPr>
            <p:cNvPr id="126" name="Text Box 62"/>
            <p:cNvSpPr txBox="1">
              <a:spLocks noChangeArrowheads="1"/>
            </p:cNvSpPr>
            <p:nvPr/>
          </p:nvSpPr>
          <p:spPr bwMode="auto">
            <a:xfrm>
              <a:off x="8909050" y="4541834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24</a:t>
              </a:r>
            </a:p>
          </p:txBody>
        </p:sp>
        <p:sp>
          <p:nvSpPr>
            <p:cNvPr id="127" name="Text Box 63"/>
            <p:cNvSpPr txBox="1">
              <a:spLocks noChangeArrowheads="1"/>
            </p:cNvSpPr>
            <p:nvPr/>
          </p:nvSpPr>
          <p:spPr bwMode="auto">
            <a:xfrm>
              <a:off x="8909050" y="4862509"/>
              <a:ext cx="387350" cy="3143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32</a:t>
              </a:r>
            </a:p>
          </p:txBody>
        </p:sp>
        <p:sp>
          <p:nvSpPr>
            <p:cNvPr id="128" name="Text Box 64"/>
            <p:cNvSpPr txBox="1">
              <a:spLocks noChangeArrowheads="1"/>
            </p:cNvSpPr>
            <p:nvPr/>
          </p:nvSpPr>
          <p:spPr bwMode="auto">
            <a:xfrm>
              <a:off x="8909050" y="51720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40</a:t>
              </a:r>
            </a:p>
          </p:txBody>
        </p:sp>
        <p:sp>
          <p:nvSpPr>
            <p:cNvPr id="129" name="Text Box 65"/>
            <p:cNvSpPr txBox="1">
              <a:spLocks noChangeArrowheads="1"/>
            </p:cNvSpPr>
            <p:nvPr/>
          </p:nvSpPr>
          <p:spPr bwMode="auto">
            <a:xfrm>
              <a:off x="8909050" y="5487984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48</a:t>
              </a:r>
            </a:p>
          </p:txBody>
        </p:sp>
        <p:sp>
          <p:nvSpPr>
            <p:cNvPr id="130" name="Text Box 66"/>
            <p:cNvSpPr txBox="1">
              <a:spLocks noChangeArrowheads="1"/>
            </p:cNvSpPr>
            <p:nvPr/>
          </p:nvSpPr>
          <p:spPr bwMode="auto">
            <a:xfrm>
              <a:off x="8909050" y="5802309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56</a:t>
              </a:r>
            </a:p>
          </p:txBody>
        </p:sp>
        <p:sp>
          <p:nvSpPr>
            <p:cNvPr id="131" name="Text Box 67"/>
            <p:cNvSpPr txBox="1">
              <a:spLocks noChangeArrowheads="1"/>
            </p:cNvSpPr>
            <p:nvPr/>
          </p:nvSpPr>
          <p:spPr bwMode="auto">
            <a:xfrm>
              <a:off x="8909050" y="6111871"/>
              <a:ext cx="387350" cy="314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64</a:t>
              </a:r>
            </a:p>
          </p:txBody>
        </p:sp>
      </p:grpSp>
      <p:sp>
        <p:nvSpPr>
          <p:cNvPr id="136" name="Text Box 4"/>
          <p:cNvSpPr txBox="1">
            <a:spLocks noChangeArrowheads="1"/>
          </p:cNvSpPr>
          <p:nvPr/>
        </p:nvSpPr>
        <p:spPr bwMode="auto">
          <a:xfrm>
            <a:off x="3003550" y="4066153"/>
            <a:ext cx="38100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1</a:t>
            </a:r>
          </a:p>
        </p:txBody>
      </p:sp>
      <p:sp>
        <p:nvSpPr>
          <p:cNvPr id="137" name="Text Box 5"/>
          <p:cNvSpPr txBox="1">
            <a:spLocks noChangeArrowheads="1"/>
          </p:cNvSpPr>
          <p:nvPr/>
        </p:nvSpPr>
        <p:spPr bwMode="auto">
          <a:xfrm>
            <a:off x="3003550" y="4377303"/>
            <a:ext cx="38100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9</a:t>
            </a:r>
          </a:p>
        </p:txBody>
      </p:sp>
      <p:sp>
        <p:nvSpPr>
          <p:cNvPr id="138" name="Text Box 6"/>
          <p:cNvSpPr txBox="1">
            <a:spLocks noChangeArrowheads="1"/>
          </p:cNvSpPr>
          <p:nvPr/>
        </p:nvSpPr>
        <p:spPr bwMode="auto">
          <a:xfrm>
            <a:off x="3003550" y="468845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17</a:t>
            </a:r>
          </a:p>
        </p:txBody>
      </p: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3003550" y="50091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25</a:t>
            </a:r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3003550" y="53186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33</a:t>
            </a:r>
          </a:p>
        </p:txBody>
      </p: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3003550" y="5634603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41</a:t>
            </a:r>
          </a:p>
        </p:txBody>
      </p:sp>
      <p:sp>
        <p:nvSpPr>
          <p:cNvPr id="142" name="Text Box 10"/>
          <p:cNvSpPr txBox="1">
            <a:spLocks noChangeArrowheads="1"/>
          </p:cNvSpPr>
          <p:nvPr/>
        </p:nvSpPr>
        <p:spPr bwMode="auto">
          <a:xfrm>
            <a:off x="3003550" y="59489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49</a:t>
            </a:r>
          </a:p>
        </p:txBody>
      </p:sp>
      <p:sp>
        <p:nvSpPr>
          <p:cNvPr id="143" name="Text Box 11"/>
          <p:cNvSpPr txBox="1">
            <a:spLocks noChangeArrowheads="1"/>
          </p:cNvSpPr>
          <p:nvPr/>
        </p:nvSpPr>
        <p:spPr bwMode="auto">
          <a:xfrm>
            <a:off x="300355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57</a:t>
            </a: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3390900" y="4072503"/>
            <a:ext cx="38100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2</a:t>
            </a:r>
          </a:p>
        </p:txBody>
      </p:sp>
      <p:sp>
        <p:nvSpPr>
          <p:cNvPr id="145" name="Text Box 13"/>
          <p:cNvSpPr txBox="1">
            <a:spLocks noChangeArrowheads="1"/>
          </p:cNvSpPr>
          <p:nvPr/>
        </p:nvSpPr>
        <p:spPr bwMode="auto">
          <a:xfrm>
            <a:off x="3384550" y="437730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10</a:t>
            </a:r>
          </a:p>
        </p:txBody>
      </p:sp>
      <p:sp>
        <p:nvSpPr>
          <p:cNvPr id="146" name="Text Box 14"/>
          <p:cNvSpPr txBox="1">
            <a:spLocks noChangeArrowheads="1"/>
          </p:cNvSpPr>
          <p:nvPr/>
        </p:nvSpPr>
        <p:spPr bwMode="auto">
          <a:xfrm>
            <a:off x="3384550" y="468845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18</a:t>
            </a:r>
          </a:p>
        </p:txBody>
      </p:sp>
      <p:sp>
        <p:nvSpPr>
          <p:cNvPr id="147" name="Text Box 15"/>
          <p:cNvSpPr txBox="1">
            <a:spLocks noChangeArrowheads="1"/>
          </p:cNvSpPr>
          <p:nvPr/>
        </p:nvSpPr>
        <p:spPr bwMode="auto">
          <a:xfrm>
            <a:off x="3384550" y="50091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26</a:t>
            </a:r>
          </a:p>
        </p:txBody>
      </p:sp>
      <p:sp>
        <p:nvSpPr>
          <p:cNvPr id="148" name="Text Box 16"/>
          <p:cNvSpPr txBox="1">
            <a:spLocks noChangeArrowheads="1"/>
          </p:cNvSpPr>
          <p:nvPr/>
        </p:nvSpPr>
        <p:spPr bwMode="auto">
          <a:xfrm>
            <a:off x="3384550" y="53186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34</a:t>
            </a:r>
          </a:p>
        </p:txBody>
      </p:sp>
      <p:sp>
        <p:nvSpPr>
          <p:cNvPr id="149" name="Text Box 17"/>
          <p:cNvSpPr txBox="1">
            <a:spLocks noChangeArrowheads="1"/>
          </p:cNvSpPr>
          <p:nvPr/>
        </p:nvSpPr>
        <p:spPr bwMode="auto">
          <a:xfrm>
            <a:off x="3384550" y="563460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42</a:t>
            </a:r>
          </a:p>
        </p:txBody>
      </p:sp>
      <p:sp>
        <p:nvSpPr>
          <p:cNvPr id="150" name="Text Box 18"/>
          <p:cNvSpPr txBox="1">
            <a:spLocks noChangeArrowheads="1"/>
          </p:cNvSpPr>
          <p:nvPr/>
        </p:nvSpPr>
        <p:spPr bwMode="auto">
          <a:xfrm>
            <a:off x="3384550" y="5948928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50</a:t>
            </a:r>
          </a:p>
        </p:txBody>
      </p:sp>
      <p:sp>
        <p:nvSpPr>
          <p:cNvPr id="151" name="Text Box 19"/>
          <p:cNvSpPr txBox="1">
            <a:spLocks noChangeArrowheads="1"/>
          </p:cNvSpPr>
          <p:nvPr/>
        </p:nvSpPr>
        <p:spPr bwMode="auto">
          <a:xfrm>
            <a:off x="338455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58</a:t>
            </a:r>
          </a:p>
        </p:txBody>
      </p:sp>
      <p:sp>
        <p:nvSpPr>
          <p:cNvPr id="152" name="Text Box 20"/>
          <p:cNvSpPr txBox="1">
            <a:spLocks noChangeArrowheads="1"/>
          </p:cNvSpPr>
          <p:nvPr/>
        </p:nvSpPr>
        <p:spPr bwMode="auto">
          <a:xfrm>
            <a:off x="3765550" y="4072503"/>
            <a:ext cx="38100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3</a:t>
            </a:r>
          </a:p>
        </p:txBody>
      </p:sp>
      <p:sp>
        <p:nvSpPr>
          <p:cNvPr id="153" name="Text Box 21"/>
          <p:cNvSpPr txBox="1">
            <a:spLocks noChangeArrowheads="1"/>
          </p:cNvSpPr>
          <p:nvPr/>
        </p:nvSpPr>
        <p:spPr bwMode="auto">
          <a:xfrm>
            <a:off x="3759200" y="437730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11</a:t>
            </a:r>
          </a:p>
        </p:txBody>
      </p:sp>
      <p:sp>
        <p:nvSpPr>
          <p:cNvPr id="154" name="Text Box 22"/>
          <p:cNvSpPr txBox="1">
            <a:spLocks noChangeArrowheads="1"/>
          </p:cNvSpPr>
          <p:nvPr/>
        </p:nvSpPr>
        <p:spPr bwMode="auto">
          <a:xfrm>
            <a:off x="3759200" y="468845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19</a:t>
            </a:r>
          </a:p>
        </p:txBody>
      </p:sp>
      <p:sp>
        <p:nvSpPr>
          <p:cNvPr id="155" name="Text Box 23"/>
          <p:cNvSpPr txBox="1">
            <a:spLocks noChangeArrowheads="1"/>
          </p:cNvSpPr>
          <p:nvPr/>
        </p:nvSpPr>
        <p:spPr bwMode="auto">
          <a:xfrm>
            <a:off x="3759200" y="50091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27</a:t>
            </a:r>
          </a:p>
        </p:txBody>
      </p:sp>
      <p:sp>
        <p:nvSpPr>
          <p:cNvPr id="156" name="Text Box 24"/>
          <p:cNvSpPr txBox="1">
            <a:spLocks noChangeArrowheads="1"/>
          </p:cNvSpPr>
          <p:nvPr/>
        </p:nvSpPr>
        <p:spPr bwMode="auto">
          <a:xfrm>
            <a:off x="3759200" y="53186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35</a:t>
            </a:r>
          </a:p>
        </p:txBody>
      </p:sp>
      <p:sp>
        <p:nvSpPr>
          <p:cNvPr id="157" name="Text Box 25"/>
          <p:cNvSpPr txBox="1">
            <a:spLocks noChangeArrowheads="1"/>
          </p:cNvSpPr>
          <p:nvPr/>
        </p:nvSpPr>
        <p:spPr bwMode="auto">
          <a:xfrm>
            <a:off x="3759200" y="563460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43</a:t>
            </a:r>
          </a:p>
        </p:txBody>
      </p:sp>
      <p:sp>
        <p:nvSpPr>
          <p:cNvPr id="158" name="Text Box 26"/>
          <p:cNvSpPr txBox="1">
            <a:spLocks noChangeArrowheads="1"/>
          </p:cNvSpPr>
          <p:nvPr/>
        </p:nvSpPr>
        <p:spPr bwMode="auto">
          <a:xfrm>
            <a:off x="3759200" y="5948928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51</a:t>
            </a:r>
          </a:p>
        </p:txBody>
      </p:sp>
      <p:sp>
        <p:nvSpPr>
          <p:cNvPr id="159" name="Text Box 27"/>
          <p:cNvSpPr txBox="1">
            <a:spLocks noChangeArrowheads="1"/>
          </p:cNvSpPr>
          <p:nvPr/>
        </p:nvSpPr>
        <p:spPr bwMode="auto">
          <a:xfrm>
            <a:off x="375920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59</a:t>
            </a:r>
          </a:p>
        </p:txBody>
      </p:sp>
      <p:sp>
        <p:nvSpPr>
          <p:cNvPr id="160" name="Text Box 28"/>
          <p:cNvSpPr txBox="1">
            <a:spLocks noChangeArrowheads="1"/>
          </p:cNvSpPr>
          <p:nvPr/>
        </p:nvSpPr>
        <p:spPr bwMode="auto">
          <a:xfrm>
            <a:off x="4146550" y="4072503"/>
            <a:ext cx="38100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4</a:t>
            </a:r>
          </a:p>
        </p:txBody>
      </p:sp>
      <p:sp>
        <p:nvSpPr>
          <p:cNvPr id="161" name="Text Box 29"/>
          <p:cNvSpPr txBox="1">
            <a:spLocks noChangeArrowheads="1"/>
          </p:cNvSpPr>
          <p:nvPr/>
        </p:nvSpPr>
        <p:spPr bwMode="auto">
          <a:xfrm>
            <a:off x="4140200" y="437730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12</a:t>
            </a:r>
          </a:p>
        </p:txBody>
      </p:sp>
      <p:sp>
        <p:nvSpPr>
          <p:cNvPr id="162" name="Text Box 30"/>
          <p:cNvSpPr txBox="1">
            <a:spLocks noChangeArrowheads="1"/>
          </p:cNvSpPr>
          <p:nvPr/>
        </p:nvSpPr>
        <p:spPr bwMode="auto">
          <a:xfrm>
            <a:off x="4140200" y="4688453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20</a:t>
            </a:r>
          </a:p>
        </p:txBody>
      </p:sp>
      <p:sp>
        <p:nvSpPr>
          <p:cNvPr id="163" name="Text Box 31"/>
          <p:cNvSpPr txBox="1">
            <a:spLocks noChangeArrowheads="1"/>
          </p:cNvSpPr>
          <p:nvPr/>
        </p:nvSpPr>
        <p:spPr bwMode="auto">
          <a:xfrm>
            <a:off x="4140200" y="50091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28</a:t>
            </a:r>
          </a:p>
        </p:txBody>
      </p:sp>
      <p:sp>
        <p:nvSpPr>
          <p:cNvPr id="164" name="Text Box 32"/>
          <p:cNvSpPr txBox="1">
            <a:spLocks noChangeArrowheads="1"/>
          </p:cNvSpPr>
          <p:nvPr/>
        </p:nvSpPr>
        <p:spPr bwMode="auto">
          <a:xfrm>
            <a:off x="4140200" y="53186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36</a:t>
            </a:r>
          </a:p>
        </p:txBody>
      </p:sp>
      <p:sp>
        <p:nvSpPr>
          <p:cNvPr id="165" name="Text Box 33"/>
          <p:cNvSpPr txBox="1">
            <a:spLocks noChangeArrowheads="1"/>
          </p:cNvSpPr>
          <p:nvPr/>
        </p:nvSpPr>
        <p:spPr bwMode="auto">
          <a:xfrm>
            <a:off x="4140200" y="5634603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44</a:t>
            </a:r>
          </a:p>
        </p:txBody>
      </p:sp>
      <p:sp>
        <p:nvSpPr>
          <p:cNvPr id="166" name="Text Box 34"/>
          <p:cNvSpPr txBox="1">
            <a:spLocks noChangeArrowheads="1"/>
          </p:cNvSpPr>
          <p:nvPr/>
        </p:nvSpPr>
        <p:spPr bwMode="auto">
          <a:xfrm>
            <a:off x="4140200" y="5948928"/>
            <a:ext cx="387350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52</a:t>
            </a:r>
          </a:p>
        </p:txBody>
      </p:sp>
      <p:sp>
        <p:nvSpPr>
          <p:cNvPr id="167" name="Text Box 35"/>
          <p:cNvSpPr txBox="1">
            <a:spLocks noChangeArrowheads="1"/>
          </p:cNvSpPr>
          <p:nvPr/>
        </p:nvSpPr>
        <p:spPr bwMode="auto">
          <a:xfrm>
            <a:off x="414020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60</a:t>
            </a:r>
          </a:p>
        </p:txBody>
      </p:sp>
      <p:sp>
        <p:nvSpPr>
          <p:cNvPr id="168" name="Text Box 36"/>
          <p:cNvSpPr txBox="1">
            <a:spLocks noChangeArrowheads="1"/>
          </p:cNvSpPr>
          <p:nvPr/>
        </p:nvSpPr>
        <p:spPr bwMode="auto">
          <a:xfrm>
            <a:off x="4527550" y="4072503"/>
            <a:ext cx="38100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5</a:t>
            </a:r>
          </a:p>
        </p:txBody>
      </p:sp>
      <p:sp>
        <p:nvSpPr>
          <p:cNvPr id="169" name="Text Box 37"/>
          <p:cNvSpPr txBox="1">
            <a:spLocks noChangeArrowheads="1"/>
          </p:cNvSpPr>
          <p:nvPr/>
        </p:nvSpPr>
        <p:spPr bwMode="auto">
          <a:xfrm>
            <a:off x="4521200" y="4377303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13</a:t>
            </a:r>
          </a:p>
        </p:txBody>
      </p:sp>
      <p:sp>
        <p:nvSpPr>
          <p:cNvPr id="170" name="Text Box 38"/>
          <p:cNvSpPr txBox="1">
            <a:spLocks noChangeArrowheads="1"/>
          </p:cNvSpPr>
          <p:nvPr/>
        </p:nvSpPr>
        <p:spPr bwMode="auto">
          <a:xfrm>
            <a:off x="4521200" y="4688453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21</a:t>
            </a:r>
          </a:p>
        </p:txBody>
      </p:sp>
      <p:sp>
        <p:nvSpPr>
          <p:cNvPr id="171" name="Text Box 39"/>
          <p:cNvSpPr txBox="1">
            <a:spLocks noChangeArrowheads="1"/>
          </p:cNvSpPr>
          <p:nvPr/>
        </p:nvSpPr>
        <p:spPr bwMode="auto">
          <a:xfrm>
            <a:off x="4521200" y="5009128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29</a:t>
            </a:r>
          </a:p>
        </p:txBody>
      </p:sp>
      <p:sp>
        <p:nvSpPr>
          <p:cNvPr id="172" name="Text Box 40"/>
          <p:cNvSpPr txBox="1">
            <a:spLocks noChangeArrowheads="1"/>
          </p:cNvSpPr>
          <p:nvPr/>
        </p:nvSpPr>
        <p:spPr bwMode="auto">
          <a:xfrm>
            <a:off x="4521200" y="5318690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37</a:t>
            </a:r>
          </a:p>
        </p:txBody>
      </p:sp>
      <p:sp>
        <p:nvSpPr>
          <p:cNvPr id="173" name="Text Box 41"/>
          <p:cNvSpPr txBox="1">
            <a:spLocks noChangeArrowheads="1"/>
          </p:cNvSpPr>
          <p:nvPr/>
        </p:nvSpPr>
        <p:spPr bwMode="auto">
          <a:xfrm>
            <a:off x="4521200" y="5634603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45</a:t>
            </a:r>
          </a:p>
        </p:txBody>
      </p:sp>
      <p:sp>
        <p:nvSpPr>
          <p:cNvPr id="174" name="Text Box 42"/>
          <p:cNvSpPr txBox="1">
            <a:spLocks noChangeArrowheads="1"/>
          </p:cNvSpPr>
          <p:nvPr/>
        </p:nvSpPr>
        <p:spPr bwMode="auto">
          <a:xfrm>
            <a:off x="4521200" y="59489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53</a:t>
            </a:r>
          </a:p>
        </p:txBody>
      </p:sp>
      <p:sp>
        <p:nvSpPr>
          <p:cNvPr id="175" name="Text Box 43"/>
          <p:cNvSpPr txBox="1">
            <a:spLocks noChangeArrowheads="1"/>
          </p:cNvSpPr>
          <p:nvPr/>
        </p:nvSpPr>
        <p:spPr bwMode="auto">
          <a:xfrm>
            <a:off x="452120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61</a:t>
            </a:r>
          </a:p>
        </p:txBody>
      </p:sp>
      <p:sp>
        <p:nvSpPr>
          <p:cNvPr id="176" name="Text Box 44"/>
          <p:cNvSpPr txBox="1">
            <a:spLocks noChangeArrowheads="1"/>
          </p:cNvSpPr>
          <p:nvPr/>
        </p:nvSpPr>
        <p:spPr bwMode="auto">
          <a:xfrm>
            <a:off x="4914900" y="4072503"/>
            <a:ext cx="38100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6</a:t>
            </a:r>
          </a:p>
        </p:txBody>
      </p:sp>
      <p:sp>
        <p:nvSpPr>
          <p:cNvPr id="177" name="Text Box 45"/>
          <p:cNvSpPr txBox="1">
            <a:spLocks noChangeArrowheads="1"/>
          </p:cNvSpPr>
          <p:nvPr/>
        </p:nvSpPr>
        <p:spPr bwMode="auto">
          <a:xfrm>
            <a:off x="4908550" y="4377303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14</a:t>
            </a:r>
          </a:p>
        </p:txBody>
      </p:sp>
      <p:sp>
        <p:nvSpPr>
          <p:cNvPr id="178" name="Text Box 46"/>
          <p:cNvSpPr txBox="1">
            <a:spLocks noChangeArrowheads="1"/>
          </p:cNvSpPr>
          <p:nvPr/>
        </p:nvSpPr>
        <p:spPr bwMode="auto">
          <a:xfrm>
            <a:off x="4908550" y="4688453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22</a:t>
            </a:r>
          </a:p>
        </p:txBody>
      </p:sp>
      <p:sp>
        <p:nvSpPr>
          <p:cNvPr id="179" name="Text Box 47"/>
          <p:cNvSpPr txBox="1">
            <a:spLocks noChangeArrowheads="1"/>
          </p:cNvSpPr>
          <p:nvPr/>
        </p:nvSpPr>
        <p:spPr bwMode="auto">
          <a:xfrm>
            <a:off x="4908550" y="5009128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30</a:t>
            </a:r>
          </a:p>
        </p:txBody>
      </p:sp>
      <p:sp>
        <p:nvSpPr>
          <p:cNvPr id="180" name="Text Box 48"/>
          <p:cNvSpPr txBox="1">
            <a:spLocks noChangeArrowheads="1"/>
          </p:cNvSpPr>
          <p:nvPr/>
        </p:nvSpPr>
        <p:spPr bwMode="auto">
          <a:xfrm>
            <a:off x="4908550" y="53186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38</a:t>
            </a:r>
          </a:p>
        </p:txBody>
      </p:sp>
      <p:sp>
        <p:nvSpPr>
          <p:cNvPr id="181" name="Text Box 49"/>
          <p:cNvSpPr txBox="1">
            <a:spLocks noChangeArrowheads="1"/>
          </p:cNvSpPr>
          <p:nvPr/>
        </p:nvSpPr>
        <p:spPr bwMode="auto">
          <a:xfrm>
            <a:off x="4908550" y="5634603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46</a:t>
            </a:r>
          </a:p>
        </p:txBody>
      </p:sp>
      <p:sp>
        <p:nvSpPr>
          <p:cNvPr id="182" name="Text Box 50"/>
          <p:cNvSpPr txBox="1">
            <a:spLocks noChangeArrowheads="1"/>
          </p:cNvSpPr>
          <p:nvPr/>
        </p:nvSpPr>
        <p:spPr bwMode="auto">
          <a:xfrm>
            <a:off x="4908550" y="59489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54</a:t>
            </a:r>
          </a:p>
        </p:txBody>
      </p:sp>
      <p:sp>
        <p:nvSpPr>
          <p:cNvPr id="183" name="Text Box 51"/>
          <p:cNvSpPr txBox="1">
            <a:spLocks noChangeArrowheads="1"/>
          </p:cNvSpPr>
          <p:nvPr/>
        </p:nvSpPr>
        <p:spPr bwMode="auto">
          <a:xfrm>
            <a:off x="490855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62</a:t>
            </a:r>
          </a:p>
        </p:txBody>
      </p:sp>
      <p:sp>
        <p:nvSpPr>
          <p:cNvPr id="184" name="Text Box 52"/>
          <p:cNvSpPr txBox="1">
            <a:spLocks noChangeArrowheads="1"/>
          </p:cNvSpPr>
          <p:nvPr/>
        </p:nvSpPr>
        <p:spPr bwMode="auto">
          <a:xfrm>
            <a:off x="5289550" y="4072503"/>
            <a:ext cx="38100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7</a:t>
            </a:r>
          </a:p>
        </p:txBody>
      </p:sp>
      <p:sp>
        <p:nvSpPr>
          <p:cNvPr id="185" name="Text Box 53"/>
          <p:cNvSpPr txBox="1">
            <a:spLocks noChangeArrowheads="1"/>
          </p:cNvSpPr>
          <p:nvPr/>
        </p:nvSpPr>
        <p:spPr bwMode="auto">
          <a:xfrm>
            <a:off x="5283200" y="4377303"/>
            <a:ext cx="38735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15</a:t>
            </a:r>
          </a:p>
        </p:txBody>
      </p:sp>
      <p:sp>
        <p:nvSpPr>
          <p:cNvPr id="186" name="Text Box 54"/>
          <p:cNvSpPr txBox="1">
            <a:spLocks noChangeArrowheads="1"/>
          </p:cNvSpPr>
          <p:nvPr/>
        </p:nvSpPr>
        <p:spPr bwMode="auto">
          <a:xfrm>
            <a:off x="5283200" y="4688453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23</a:t>
            </a:r>
          </a:p>
        </p:txBody>
      </p:sp>
      <p:sp>
        <p:nvSpPr>
          <p:cNvPr id="187" name="Text Box 55"/>
          <p:cNvSpPr txBox="1">
            <a:spLocks noChangeArrowheads="1"/>
          </p:cNvSpPr>
          <p:nvPr/>
        </p:nvSpPr>
        <p:spPr bwMode="auto">
          <a:xfrm>
            <a:off x="5283200" y="5009128"/>
            <a:ext cx="38735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31</a:t>
            </a:r>
          </a:p>
        </p:txBody>
      </p:sp>
      <p:sp>
        <p:nvSpPr>
          <p:cNvPr id="188" name="Text Box 56"/>
          <p:cNvSpPr txBox="1">
            <a:spLocks noChangeArrowheads="1"/>
          </p:cNvSpPr>
          <p:nvPr/>
        </p:nvSpPr>
        <p:spPr bwMode="auto">
          <a:xfrm>
            <a:off x="5283200" y="53186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39</a:t>
            </a:r>
          </a:p>
        </p:txBody>
      </p:sp>
      <p:sp>
        <p:nvSpPr>
          <p:cNvPr id="189" name="Text Box 57"/>
          <p:cNvSpPr txBox="1">
            <a:spLocks noChangeArrowheads="1"/>
          </p:cNvSpPr>
          <p:nvPr/>
        </p:nvSpPr>
        <p:spPr bwMode="auto">
          <a:xfrm>
            <a:off x="5283200" y="5634603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47</a:t>
            </a:r>
          </a:p>
        </p:txBody>
      </p:sp>
      <p:sp>
        <p:nvSpPr>
          <p:cNvPr id="190" name="Text Box 58"/>
          <p:cNvSpPr txBox="1">
            <a:spLocks noChangeArrowheads="1"/>
          </p:cNvSpPr>
          <p:nvPr/>
        </p:nvSpPr>
        <p:spPr bwMode="auto">
          <a:xfrm>
            <a:off x="5283200" y="59489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55</a:t>
            </a:r>
          </a:p>
        </p:txBody>
      </p:sp>
      <p:sp>
        <p:nvSpPr>
          <p:cNvPr id="191" name="Text Box 59"/>
          <p:cNvSpPr txBox="1">
            <a:spLocks noChangeArrowheads="1"/>
          </p:cNvSpPr>
          <p:nvPr/>
        </p:nvSpPr>
        <p:spPr bwMode="auto">
          <a:xfrm>
            <a:off x="528320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63</a:t>
            </a:r>
          </a:p>
        </p:txBody>
      </p:sp>
      <p:sp>
        <p:nvSpPr>
          <p:cNvPr id="192" name="Text Box 60"/>
          <p:cNvSpPr txBox="1">
            <a:spLocks noChangeArrowheads="1"/>
          </p:cNvSpPr>
          <p:nvPr/>
        </p:nvSpPr>
        <p:spPr bwMode="auto">
          <a:xfrm>
            <a:off x="5670550" y="4072503"/>
            <a:ext cx="38100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8</a:t>
            </a:r>
          </a:p>
        </p:txBody>
      </p:sp>
      <p:sp>
        <p:nvSpPr>
          <p:cNvPr id="193" name="Text Box 61"/>
          <p:cNvSpPr txBox="1">
            <a:spLocks noChangeArrowheads="1"/>
          </p:cNvSpPr>
          <p:nvPr/>
        </p:nvSpPr>
        <p:spPr bwMode="auto">
          <a:xfrm>
            <a:off x="5664200" y="4377303"/>
            <a:ext cx="38735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16</a:t>
            </a:r>
          </a:p>
        </p:txBody>
      </p:sp>
      <p:sp>
        <p:nvSpPr>
          <p:cNvPr id="194" name="Text Box 62"/>
          <p:cNvSpPr txBox="1">
            <a:spLocks noChangeArrowheads="1"/>
          </p:cNvSpPr>
          <p:nvPr/>
        </p:nvSpPr>
        <p:spPr bwMode="auto">
          <a:xfrm>
            <a:off x="5664200" y="4688453"/>
            <a:ext cx="387350" cy="314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24</a:t>
            </a:r>
          </a:p>
        </p:txBody>
      </p:sp>
      <p:sp>
        <p:nvSpPr>
          <p:cNvPr id="195" name="Text Box 63"/>
          <p:cNvSpPr txBox="1">
            <a:spLocks noChangeArrowheads="1"/>
          </p:cNvSpPr>
          <p:nvPr/>
        </p:nvSpPr>
        <p:spPr bwMode="auto">
          <a:xfrm>
            <a:off x="5664200" y="5009128"/>
            <a:ext cx="38735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32</a:t>
            </a:r>
          </a:p>
        </p:txBody>
      </p:sp>
      <p:sp>
        <p:nvSpPr>
          <p:cNvPr id="196" name="Text Box 64"/>
          <p:cNvSpPr txBox="1">
            <a:spLocks noChangeArrowheads="1"/>
          </p:cNvSpPr>
          <p:nvPr/>
        </p:nvSpPr>
        <p:spPr bwMode="auto">
          <a:xfrm>
            <a:off x="5664200" y="53186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40</a:t>
            </a:r>
          </a:p>
        </p:txBody>
      </p:sp>
      <p:sp>
        <p:nvSpPr>
          <p:cNvPr id="197" name="Text Box 65"/>
          <p:cNvSpPr txBox="1">
            <a:spLocks noChangeArrowheads="1"/>
          </p:cNvSpPr>
          <p:nvPr/>
        </p:nvSpPr>
        <p:spPr bwMode="auto">
          <a:xfrm>
            <a:off x="5664200" y="5634603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48</a:t>
            </a:r>
          </a:p>
        </p:txBody>
      </p:sp>
      <p:sp>
        <p:nvSpPr>
          <p:cNvPr id="198" name="Text Box 66"/>
          <p:cNvSpPr txBox="1">
            <a:spLocks noChangeArrowheads="1"/>
          </p:cNvSpPr>
          <p:nvPr/>
        </p:nvSpPr>
        <p:spPr bwMode="auto">
          <a:xfrm>
            <a:off x="5664200" y="5948928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56</a:t>
            </a:r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5664200" y="6258490"/>
            <a:ext cx="3873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64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609" y="914400"/>
            <a:ext cx="690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HDF5 doesn’t have restrictions on data patterns and data balance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32" name="Date Placeholder 1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Footer Placeholder 1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00" name="Slide Number Placeholder 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irregular selection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3909060" cy="19081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Internally, the HDF5 library creates an MPI </a:t>
            </a:r>
            <a:r>
              <a:rPr lang="en-US" dirty="0"/>
              <a:t>datatype for each </a:t>
            </a:r>
            <a:r>
              <a:rPr lang="en-US" dirty="0" smtClean="0"/>
              <a:t>lower dimension </a:t>
            </a:r>
            <a:r>
              <a:rPr lang="en-US" dirty="0"/>
              <a:t>in the </a:t>
            </a:r>
            <a:r>
              <a:rPr lang="en-US" dirty="0" smtClean="0"/>
              <a:t>selection </a:t>
            </a:r>
            <a:r>
              <a:rPr lang="en-US" dirty="0"/>
              <a:t>and then </a:t>
            </a:r>
            <a:r>
              <a:rPr lang="en-US" dirty="0" smtClean="0"/>
              <a:t>combines those types </a:t>
            </a:r>
            <a:r>
              <a:rPr lang="en-US" dirty="0"/>
              <a:t>into one giant structured </a:t>
            </a:r>
            <a:r>
              <a:rPr lang="en-US" dirty="0" smtClean="0"/>
              <a:t>MPI </a:t>
            </a:r>
            <a:r>
              <a:rPr lang="en-US" dirty="0" err="1" smtClean="0"/>
              <a:t>datatype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59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9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HDF5?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5F80E5-3B24-0B41-B41D-9863B9429433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8392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HDF5 == Hierarchical Data Format, </a:t>
            </a:r>
            <a:r>
              <a:rPr lang="en-US" sz="2800" dirty="0" smtClean="0"/>
              <a:t>v5</a:t>
            </a:r>
            <a:endParaRPr lang="en-US" sz="2400" dirty="0">
              <a:ea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4" descr="C:\Users\Administrator\AppData\Local\Microsoft\Windows\Temporary Internet Files\Content.IE5\DWAJU5RV\MC90007871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1622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0674" y="6096000"/>
            <a:ext cx="7263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bit.ly</a:t>
            </a:r>
            <a:r>
              <a:rPr lang="en-US" sz="3200" dirty="0"/>
              <a:t>/ParallelHDF5-HPCOGW-2015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22098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 smtClean="0"/>
              <a:t>A flexible </a:t>
            </a:r>
            <a:r>
              <a:rPr lang="en-US" sz="2800" b="1" dirty="0" smtClean="0"/>
              <a:t>data model</a:t>
            </a:r>
          </a:p>
          <a:p>
            <a:pPr lvl="1">
              <a:defRPr/>
            </a:pPr>
            <a:r>
              <a:rPr lang="en-US" sz="2400" dirty="0" smtClean="0">
                <a:ea typeface="Calibri" charset="0"/>
              </a:rPr>
              <a:t>Structures for data organization and specific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ation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429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 smtClean="0"/>
              <a:t>Open source </a:t>
            </a:r>
            <a:r>
              <a:rPr lang="en-US" sz="2800" b="1" dirty="0" smtClean="0"/>
              <a:t>software</a:t>
            </a:r>
          </a:p>
          <a:p>
            <a:pPr lvl="1">
              <a:defRPr/>
            </a:pPr>
            <a:r>
              <a:rPr lang="en-US" sz="2400" dirty="0" smtClean="0">
                <a:ea typeface="Calibri" charset="0"/>
              </a:rPr>
              <a:t>Works with data in the format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464820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 smtClean="0"/>
              <a:t>Open </a:t>
            </a:r>
            <a:r>
              <a:rPr lang="en-US" sz="2800" b="1" dirty="0" smtClean="0"/>
              <a:t>file fo</a:t>
            </a:r>
            <a:r>
              <a:rPr lang="en-US" sz="2800" b="1" dirty="0" smtClean="0">
                <a:latin typeface="Calibri" charset="0"/>
              </a:rPr>
              <a:t>rmat</a:t>
            </a:r>
          </a:p>
          <a:p>
            <a:pPr lvl="1">
              <a:defRPr/>
            </a:pPr>
            <a:r>
              <a:rPr lang="en-US" sz="2400" dirty="0" smtClean="0">
                <a:ea typeface="Calibri" charset="0"/>
              </a:rPr>
              <a:t>Designed for high volume or complex data</a:t>
            </a:r>
          </a:p>
          <a:p>
            <a:pPr lvl="1">
              <a:defRPr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60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analysis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Some common causes of poor performance</a:t>
            </a:r>
          </a:p>
          <a:p>
            <a:pPr eaLnBrk="1" hangingPunct="1"/>
            <a:r>
              <a:rPr lang="en-US" sz="3200" dirty="0" smtClean="0"/>
              <a:t>Possible solutions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61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589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My PHDF5 application I/O is slow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87680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“</a:t>
            </a:r>
            <a:r>
              <a:rPr lang="en-US" sz="3200" i="1" dirty="0">
                <a:solidFill>
                  <a:schemeClr val="tx1"/>
                </a:solidFill>
              </a:rPr>
              <a:t>Tuning HDF5 for </a:t>
            </a:r>
            <a:r>
              <a:rPr lang="en-US" sz="3200" i="1" dirty="0" err="1">
                <a:solidFill>
                  <a:schemeClr val="tx1"/>
                </a:solidFill>
              </a:rPr>
              <a:t>Lustre</a:t>
            </a:r>
            <a:r>
              <a:rPr lang="en-US" sz="3200" i="1" dirty="0">
                <a:solidFill>
                  <a:schemeClr val="tx1"/>
                </a:solidFill>
              </a:rPr>
              <a:t> File Systems</a:t>
            </a:r>
            <a:r>
              <a:rPr lang="en-US" sz="3200" i="1" dirty="0" smtClean="0">
                <a:solidFill>
                  <a:schemeClr val="tx1"/>
                </a:solidFill>
              </a:rPr>
              <a:t>” by </a:t>
            </a:r>
            <a:r>
              <a:rPr lang="en-US" sz="3200" i="1" dirty="0" err="1" smtClean="0">
                <a:solidFill>
                  <a:schemeClr val="tx1"/>
                </a:solidFill>
              </a:rPr>
              <a:t>Howison</a:t>
            </a:r>
            <a:r>
              <a:rPr lang="en-US" sz="3200" i="1" dirty="0" smtClean="0">
                <a:solidFill>
                  <a:schemeClr val="tx1"/>
                </a:solidFill>
              </a:rPr>
              <a:t>, Koziol, </a:t>
            </a:r>
            <a:r>
              <a:rPr lang="en-US" sz="3200" i="1" dirty="0" err="1" smtClean="0">
                <a:solidFill>
                  <a:schemeClr val="tx1"/>
                </a:solidFill>
              </a:rPr>
              <a:t>Knaak</a:t>
            </a:r>
            <a:r>
              <a:rPr lang="en-US" sz="3200" i="1" dirty="0" smtClean="0">
                <a:solidFill>
                  <a:schemeClr val="tx1"/>
                </a:solidFill>
              </a:rPr>
              <a:t>, </a:t>
            </a:r>
            <a:r>
              <a:rPr lang="en-US" sz="3200" i="1" dirty="0" err="1" smtClean="0">
                <a:solidFill>
                  <a:schemeClr val="tx1"/>
                </a:solidFill>
              </a:rPr>
              <a:t>Mainzer</a:t>
            </a:r>
            <a:r>
              <a:rPr lang="en-US" sz="3200" i="1" dirty="0" smtClean="0">
                <a:solidFill>
                  <a:schemeClr val="tx1"/>
                </a:solidFill>
              </a:rPr>
              <a:t>, and </a:t>
            </a:r>
            <a:r>
              <a:rPr lang="en-US" sz="3200" i="1" dirty="0" smtClean="0">
                <a:solidFill>
                  <a:schemeClr val="tx1"/>
                </a:solidFill>
              </a:rPr>
              <a:t>Shalf</a:t>
            </a:r>
            <a:r>
              <a:rPr lang="en-US" sz="3200" i="1" baseline="30000" dirty="0" smtClean="0">
                <a:solidFill>
                  <a:schemeClr val="tx1"/>
                </a:solidFill>
              </a:rPr>
              <a:t>1</a:t>
            </a:r>
            <a:endParaRPr lang="en-US" sz="3200" i="1" baseline="30000" dirty="0" smtClean="0"/>
          </a:p>
          <a:p>
            <a:pPr lvl="2" eaLnBrk="1" hangingPunct="1">
              <a:buFont typeface="Wingdings" charset="2"/>
              <a:buChar char="v"/>
            </a:pPr>
            <a:r>
              <a:rPr lang="en-US" sz="3000" dirty="0" smtClean="0"/>
              <a:t> Chunking and </a:t>
            </a:r>
            <a:r>
              <a:rPr lang="en-US" sz="3000" dirty="0" err="1"/>
              <a:t>h</a:t>
            </a:r>
            <a:r>
              <a:rPr lang="en-US" sz="3000" dirty="0" err="1" smtClean="0"/>
              <a:t>yperslab</a:t>
            </a:r>
            <a:r>
              <a:rPr lang="en-US" sz="3000" dirty="0" smtClean="0"/>
              <a:t> selection</a:t>
            </a:r>
          </a:p>
          <a:p>
            <a:pPr lvl="2" eaLnBrk="1" hangingPunct="1">
              <a:buFont typeface="Wingdings" charset="2"/>
              <a:buChar char="v"/>
            </a:pPr>
            <a:r>
              <a:rPr lang="en-US" sz="3000" dirty="0" smtClean="0"/>
              <a:t> HDF5 metadata cache</a:t>
            </a:r>
          </a:p>
          <a:p>
            <a:pPr lvl="2" eaLnBrk="1" hangingPunct="1">
              <a:buFont typeface="Wingdings" charset="2"/>
              <a:buChar char="v"/>
            </a:pPr>
            <a:r>
              <a:rPr lang="en-US" sz="3000" dirty="0" smtClean="0"/>
              <a:t> Specific I/O system hints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62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6019800"/>
            <a:ext cx="96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www.hdfgroup.org</a:t>
            </a:r>
            <a:r>
              <a:rPr lang="en-US" dirty="0"/>
              <a:t>/pubs/papers/howison_hdf5_lustre_iasds2010.pdf</a:t>
            </a:r>
          </a:p>
        </p:txBody>
      </p:sp>
    </p:spTree>
    <p:extLst>
      <p:ext uri="{BB962C8B-B14F-4D97-AF65-F5344CB8AC3E}">
        <p14:creationId xmlns:p14="http://schemas.microsoft.com/office/powerpoint/2010/main" val="3421497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vs. collective raw data i/o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63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vs. independent </a:t>
            </a:r>
            <a:r>
              <a:rPr lang="en-US" dirty="0"/>
              <a:t>c</a:t>
            </a:r>
            <a:r>
              <a:rPr lang="en-US" dirty="0" smtClean="0"/>
              <a:t>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038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 smtClean="0"/>
              <a:t>MPI definition of collective calls:</a:t>
            </a:r>
          </a:p>
          <a:p>
            <a:pPr lvl="1" eaLnBrk="1" hangingPunct="1"/>
            <a:r>
              <a:rPr lang="en-US" dirty="0" smtClean="0"/>
              <a:t>All processes of the communicator must participate in calls in the right order. E.g.,</a:t>
            </a:r>
          </a:p>
          <a:p>
            <a:pPr lvl="2" eaLnBrk="1" hangingPunct="1"/>
            <a:r>
              <a:rPr lang="en-US" sz="2600" dirty="0" smtClean="0"/>
              <a:t>Process1		    Process2</a:t>
            </a:r>
          </a:p>
          <a:p>
            <a:pPr lvl="2" eaLnBrk="1" hangingPunct="1"/>
            <a:r>
              <a:rPr lang="en-US" sz="2600" dirty="0" smtClean="0">
                <a:solidFill>
                  <a:srgbClr val="00B050"/>
                </a:solidFill>
              </a:rPr>
              <a:t>call A(); call B();	    call A(); call B();  **right**</a:t>
            </a:r>
          </a:p>
          <a:p>
            <a:pPr lvl="2" eaLnBrk="1" hangingPunct="1"/>
            <a:r>
              <a:rPr lang="en-US" sz="2600" dirty="0" smtClean="0">
                <a:solidFill>
                  <a:srgbClr val="FF0000"/>
                </a:solidFill>
              </a:rPr>
              <a:t>call A(); call B();	    call B(); call A();  **wrong**</a:t>
            </a:r>
          </a:p>
          <a:p>
            <a:pPr eaLnBrk="1" hangingPunct="1"/>
            <a:r>
              <a:rPr lang="en-US" dirty="0" smtClean="0"/>
              <a:t>Independent means not collective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eaLnBrk="1" hangingPunct="1"/>
            <a:r>
              <a:rPr lang="en-US" dirty="0" smtClean="0"/>
              <a:t>Collective is not necessarily synchronous, nor must require communication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64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4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Independent vs. collective </a:t>
            </a:r>
            <a:r>
              <a:rPr lang="en-US" dirty="0"/>
              <a:t>a</a:t>
            </a:r>
            <a:r>
              <a:rPr lang="en-US" sz="3200" dirty="0" smtClean="0"/>
              <a:t>ccess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884613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User reported independent data transfer mode was much slower than the </a:t>
            </a:r>
            <a:r>
              <a:rPr lang="en-US" sz="2800" dirty="0"/>
              <a:t>c</a:t>
            </a:r>
            <a:r>
              <a:rPr lang="en-US" sz="2800" dirty="0" smtClean="0"/>
              <a:t>ollective data transfer mode</a:t>
            </a:r>
          </a:p>
          <a:p>
            <a:pPr eaLnBrk="1" hangingPunct="1"/>
            <a:r>
              <a:rPr lang="en-US" sz="2800" dirty="0" smtClean="0"/>
              <a:t>Data array was tall and thin: 230,000 rows by 6 columns</a:t>
            </a:r>
          </a:p>
        </p:txBody>
      </p:sp>
      <p:grpSp>
        <p:nvGrpSpPr>
          <p:cNvPr id="55303" name="Group 4"/>
          <p:cNvGrpSpPr>
            <a:grpSpLocks/>
          </p:cNvGrpSpPr>
          <p:nvPr/>
        </p:nvGrpSpPr>
        <p:grpSpPr bwMode="auto">
          <a:xfrm>
            <a:off x="5486400" y="1143000"/>
            <a:ext cx="1797050" cy="1219200"/>
            <a:chOff x="3476" y="1200"/>
            <a:chExt cx="1152" cy="768"/>
          </a:xfrm>
        </p:grpSpPr>
        <p:sp>
          <p:nvSpPr>
            <p:cNvPr id="55330" name="Rectangle 5" descr="Dark downward diagonal"/>
            <p:cNvSpPr>
              <a:spLocks noChangeArrowheads="1"/>
            </p:cNvSpPr>
            <p:nvPr/>
          </p:nvSpPr>
          <p:spPr bwMode="auto">
            <a:xfrm>
              <a:off x="3476" y="1200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1" name="Rectangle 6" descr="Dark downward diagonal"/>
            <p:cNvSpPr>
              <a:spLocks noChangeArrowheads="1"/>
            </p:cNvSpPr>
            <p:nvPr/>
          </p:nvSpPr>
          <p:spPr bwMode="auto">
            <a:xfrm>
              <a:off x="3476" y="1392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2" name="Rectangle 7" descr="Dark downward diagonal"/>
            <p:cNvSpPr>
              <a:spLocks noChangeArrowheads="1"/>
            </p:cNvSpPr>
            <p:nvPr/>
          </p:nvSpPr>
          <p:spPr bwMode="auto">
            <a:xfrm>
              <a:off x="3476" y="1584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3" name="Rectangle 8" descr="Dark downward diagonal"/>
            <p:cNvSpPr>
              <a:spLocks noChangeArrowheads="1"/>
            </p:cNvSpPr>
            <p:nvPr/>
          </p:nvSpPr>
          <p:spPr bwMode="auto">
            <a:xfrm>
              <a:off x="3476" y="1776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4" name="Rectangle 9" descr="Dark downward diagonal"/>
            <p:cNvSpPr>
              <a:spLocks noChangeArrowheads="1"/>
            </p:cNvSpPr>
            <p:nvPr/>
          </p:nvSpPr>
          <p:spPr bwMode="auto">
            <a:xfrm>
              <a:off x="3668" y="1200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5" name="Rectangle 10" descr="Dark downward diagonal"/>
            <p:cNvSpPr>
              <a:spLocks noChangeArrowheads="1"/>
            </p:cNvSpPr>
            <p:nvPr/>
          </p:nvSpPr>
          <p:spPr bwMode="auto">
            <a:xfrm>
              <a:off x="3668" y="1392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6" name="Rectangle 11" descr="Dark downward diagonal"/>
            <p:cNvSpPr>
              <a:spLocks noChangeArrowheads="1"/>
            </p:cNvSpPr>
            <p:nvPr/>
          </p:nvSpPr>
          <p:spPr bwMode="auto">
            <a:xfrm>
              <a:off x="3668" y="1584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7" name="Rectangle 12" descr="Dark downward diagonal"/>
            <p:cNvSpPr>
              <a:spLocks noChangeArrowheads="1"/>
            </p:cNvSpPr>
            <p:nvPr/>
          </p:nvSpPr>
          <p:spPr bwMode="auto">
            <a:xfrm>
              <a:off x="3668" y="1776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8" name="Rectangle 13" descr="Weave"/>
            <p:cNvSpPr>
              <a:spLocks noChangeArrowheads="1"/>
            </p:cNvSpPr>
            <p:nvPr/>
          </p:nvSpPr>
          <p:spPr bwMode="auto">
            <a:xfrm>
              <a:off x="3860" y="1200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39" name="Rectangle 14" descr="Weave"/>
            <p:cNvSpPr>
              <a:spLocks noChangeArrowheads="1"/>
            </p:cNvSpPr>
            <p:nvPr/>
          </p:nvSpPr>
          <p:spPr bwMode="auto">
            <a:xfrm>
              <a:off x="3860" y="1392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0" name="Rectangle 15" descr="Weave"/>
            <p:cNvSpPr>
              <a:spLocks noChangeArrowheads="1"/>
            </p:cNvSpPr>
            <p:nvPr/>
          </p:nvSpPr>
          <p:spPr bwMode="auto">
            <a:xfrm>
              <a:off x="3860" y="1584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1" name="Rectangle 16" descr="Weave"/>
            <p:cNvSpPr>
              <a:spLocks noChangeArrowheads="1"/>
            </p:cNvSpPr>
            <p:nvPr/>
          </p:nvSpPr>
          <p:spPr bwMode="auto">
            <a:xfrm>
              <a:off x="3860" y="1776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2" name="Rectangle 17" descr="Weave"/>
            <p:cNvSpPr>
              <a:spLocks noChangeArrowheads="1"/>
            </p:cNvSpPr>
            <p:nvPr/>
          </p:nvSpPr>
          <p:spPr bwMode="auto">
            <a:xfrm>
              <a:off x="4052" y="1200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3" name="Rectangle 18" descr="Weave"/>
            <p:cNvSpPr>
              <a:spLocks noChangeArrowheads="1"/>
            </p:cNvSpPr>
            <p:nvPr/>
          </p:nvSpPr>
          <p:spPr bwMode="auto">
            <a:xfrm>
              <a:off x="4052" y="1392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4" name="Rectangle 19" descr="Weave"/>
            <p:cNvSpPr>
              <a:spLocks noChangeArrowheads="1"/>
            </p:cNvSpPr>
            <p:nvPr/>
          </p:nvSpPr>
          <p:spPr bwMode="auto">
            <a:xfrm>
              <a:off x="4052" y="1584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5" name="Rectangle 20" descr="Weave"/>
            <p:cNvSpPr>
              <a:spLocks noChangeArrowheads="1"/>
            </p:cNvSpPr>
            <p:nvPr/>
          </p:nvSpPr>
          <p:spPr bwMode="auto">
            <a:xfrm>
              <a:off x="4052" y="1776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6" name="Rectangle 21" descr="Small checker board"/>
            <p:cNvSpPr>
              <a:spLocks noChangeArrowheads="1"/>
            </p:cNvSpPr>
            <p:nvPr/>
          </p:nvSpPr>
          <p:spPr bwMode="auto">
            <a:xfrm>
              <a:off x="4244" y="1200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7" name="Rectangle 22" descr="Small checker board"/>
            <p:cNvSpPr>
              <a:spLocks noChangeArrowheads="1"/>
            </p:cNvSpPr>
            <p:nvPr/>
          </p:nvSpPr>
          <p:spPr bwMode="auto">
            <a:xfrm>
              <a:off x="4244" y="1392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8" name="Rectangle 23" descr="Small checker board"/>
            <p:cNvSpPr>
              <a:spLocks noChangeArrowheads="1"/>
            </p:cNvSpPr>
            <p:nvPr/>
          </p:nvSpPr>
          <p:spPr bwMode="auto">
            <a:xfrm>
              <a:off x="4244" y="1584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49" name="Rectangle 24" descr="Small checker board"/>
            <p:cNvSpPr>
              <a:spLocks noChangeArrowheads="1"/>
            </p:cNvSpPr>
            <p:nvPr/>
          </p:nvSpPr>
          <p:spPr bwMode="auto">
            <a:xfrm>
              <a:off x="4244" y="1776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50" name="Rectangle 25" descr="60%"/>
            <p:cNvSpPr>
              <a:spLocks noChangeArrowheads="1"/>
            </p:cNvSpPr>
            <p:nvPr/>
          </p:nvSpPr>
          <p:spPr bwMode="auto">
            <a:xfrm>
              <a:off x="4436" y="1200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51" name="Rectangle 26" descr="60%"/>
            <p:cNvSpPr>
              <a:spLocks noChangeArrowheads="1"/>
            </p:cNvSpPr>
            <p:nvPr/>
          </p:nvSpPr>
          <p:spPr bwMode="auto">
            <a:xfrm>
              <a:off x="4436" y="1392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52" name="Rectangle 27" descr="60%"/>
            <p:cNvSpPr>
              <a:spLocks noChangeArrowheads="1"/>
            </p:cNvSpPr>
            <p:nvPr/>
          </p:nvSpPr>
          <p:spPr bwMode="auto">
            <a:xfrm>
              <a:off x="4436" y="1584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53" name="Rectangle 28" descr="60%"/>
            <p:cNvSpPr>
              <a:spLocks noChangeArrowheads="1"/>
            </p:cNvSpPr>
            <p:nvPr/>
          </p:nvSpPr>
          <p:spPr bwMode="auto">
            <a:xfrm>
              <a:off x="4436" y="1776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55304" name="Group 29"/>
          <p:cNvGrpSpPr>
            <a:grpSpLocks/>
          </p:cNvGrpSpPr>
          <p:nvPr/>
        </p:nvGrpSpPr>
        <p:grpSpPr bwMode="auto">
          <a:xfrm>
            <a:off x="5486400" y="4876800"/>
            <a:ext cx="1797050" cy="1219200"/>
            <a:chOff x="3476" y="2448"/>
            <a:chExt cx="1152" cy="768"/>
          </a:xfrm>
        </p:grpSpPr>
        <p:sp>
          <p:nvSpPr>
            <p:cNvPr id="55306" name="Rectangle 30" descr="Dark downward diagonal"/>
            <p:cNvSpPr>
              <a:spLocks noChangeArrowheads="1"/>
            </p:cNvSpPr>
            <p:nvPr/>
          </p:nvSpPr>
          <p:spPr bwMode="auto">
            <a:xfrm>
              <a:off x="3476" y="2448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07" name="Rectangle 31" descr="Dark downward diagonal"/>
            <p:cNvSpPr>
              <a:spLocks noChangeArrowheads="1"/>
            </p:cNvSpPr>
            <p:nvPr/>
          </p:nvSpPr>
          <p:spPr bwMode="auto">
            <a:xfrm>
              <a:off x="3476" y="2640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08" name="Rectangle 32" descr="Dark downward diagonal"/>
            <p:cNvSpPr>
              <a:spLocks noChangeArrowheads="1"/>
            </p:cNvSpPr>
            <p:nvPr/>
          </p:nvSpPr>
          <p:spPr bwMode="auto">
            <a:xfrm>
              <a:off x="3476" y="2832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09" name="Rectangle 33" descr="Dark downward diagonal"/>
            <p:cNvSpPr>
              <a:spLocks noChangeArrowheads="1"/>
            </p:cNvSpPr>
            <p:nvPr/>
          </p:nvSpPr>
          <p:spPr bwMode="auto">
            <a:xfrm>
              <a:off x="3476" y="3024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0" name="Rectangle 34" descr="Dark downward diagonal"/>
            <p:cNvSpPr>
              <a:spLocks noChangeArrowheads="1"/>
            </p:cNvSpPr>
            <p:nvPr/>
          </p:nvSpPr>
          <p:spPr bwMode="auto">
            <a:xfrm>
              <a:off x="3668" y="2448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1" name="Rectangle 35" descr="Dark downward diagonal"/>
            <p:cNvSpPr>
              <a:spLocks noChangeArrowheads="1"/>
            </p:cNvSpPr>
            <p:nvPr/>
          </p:nvSpPr>
          <p:spPr bwMode="auto">
            <a:xfrm>
              <a:off x="3668" y="2640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2" name="Rectangle 36" descr="Dark downward diagonal"/>
            <p:cNvSpPr>
              <a:spLocks noChangeArrowheads="1"/>
            </p:cNvSpPr>
            <p:nvPr/>
          </p:nvSpPr>
          <p:spPr bwMode="auto">
            <a:xfrm>
              <a:off x="3668" y="2832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3" name="Rectangle 37" descr="Dark downward diagonal"/>
            <p:cNvSpPr>
              <a:spLocks noChangeArrowheads="1"/>
            </p:cNvSpPr>
            <p:nvPr/>
          </p:nvSpPr>
          <p:spPr bwMode="auto">
            <a:xfrm>
              <a:off x="3668" y="3024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4" name="Rectangle 38" descr="Weave"/>
            <p:cNvSpPr>
              <a:spLocks noChangeArrowheads="1"/>
            </p:cNvSpPr>
            <p:nvPr/>
          </p:nvSpPr>
          <p:spPr bwMode="auto">
            <a:xfrm>
              <a:off x="3860" y="2448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5" name="Rectangle 39" descr="Weave"/>
            <p:cNvSpPr>
              <a:spLocks noChangeArrowheads="1"/>
            </p:cNvSpPr>
            <p:nvPr/>
          </p:nvSpPr>
          <p:spPr bwMode="auto">
            <a:xfrm>
              <a:off x="3860" y="2640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6" name="Rectangle 40" descr="Weave"/>
            <p:cNvSpPr>
              <a:spLocks noChangeArrowheads="1"/>
            </p:cNvSpPr>
            <p:nvPr/>
          </p:nvSpPr>
          <p:spPr bwMode="auto">
            <a:xfrm>
              <a:off x="3860" y="2832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7" name="Rectangle 41" descr="Weave"/>
            <p:cNvSpPr>
              <a:spLocks noChangeArrowheads="1"/>
            </p:cNvSpPr>
            <p:nvPr/>
          </p:nvSpPr>
          <p:spPr bwMode="auto">
            <a:xfrm>
              <a:off x="3860" y="3024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8" name="Rectangle 42" descr="Weave"/>
            <p:cNvSpPr>
              <a:spLocks noChangeArrowheads="1"/>
            </p:cNvSpPr>
            <p:nvPr/>
          </p:nvSpPr>
          <p:spPr bwMode="auto">
            <a:xfrm>
              <a:off x="4052" y="2448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19" name="Rectangle 43" descr="Weave"/>
            <p:cNvSpPr>
              <a:spLocks noChangeArrowheads="1"/>
            </p:cNvSpPr>
            <p:nvPr/>
          </p:nvSpPr>
          <p:spPr bwMode="auto">
            <a:xfrm>
              <a:off x="4052" y="2640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0" name="Rectangle 44" descr="Weave"/>
            <p:cNvSpPr>
              <a:spLocks noChangeArrowheads="1"/>
            </p:cNvSpPr>
            <p:nvPr/>
          </p:nvSpPr>
          <p:spPr bwMode="auto">
            <a:xfrm>
              <a:off x="4052" y="2832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1" name="Rectangle 45" descr="Weave"/>
            <p:cNvSpPr>
              <a:spLocks noChangeArrowheads="1"/>
            </p:cNvSpPr>
            <p:nvPr/>
          </p:nvSpPr>
          <p:spPr bwMode="auto">
            <a:xfrm>
              <a:off x="4052" y="3024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2" name="Rectangle 46" descr="Small checker board"/>
            <p:cNvSpPr>
              <a:spLocks noChangeArrowheads="1"/>
            </p:cNvSpPr>
            <p:nvPr/>
          </p:nvSpPr>
          <p:spPr bwMode="auto">
            <a:xfrm>
              <a:off x="4244" y="2448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3" name="Rectangle 47" descr="Small checker board"/>
            <p:cNvSpPr>
              <a:spLocks noChangeArrowheads="1"/>
            </p:cNvSpPr>
            <p:nvPr/>
          </p:nvSpPr>
          <p:spPr bwMode="auto">
            <a:xfrm>
              <a:off x="4244" y="2640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4" name="Rectangle 48" descr="Small checker board"/>
            <p:cNvSpPr>
              <a:spLocks noChangeArrowheads="1"/>
            </p:cNvSpPr>
            <p:nvPr/>
          </p:nvSpPr>
          <p:spPr bwMode="auto">
            <a:xfrm>
              <a:off x="4244" y="2832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5" name="Rectangle 49" descr="Small checker board"/>
            <p:cNvSpPr>
              <a:spLocks noChangeArrowheads="1"/>
            </p:cNvSpPr>
            <p:nvPr/>
          </p:nvSpPr>
          <p:spPr bwMode="auto">
            <a:xfrm>
              <a:off x="4244" y="3024"/>
              <a:ext cx="192" cy="192"/>
            </a:xfrm>
            <a:prstGeom prst="rect">
              <a:avLst/>
            </a:prstGeom>
            <a:pattFill prst="smCheck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6" name="Rectangle 50" descr="60%"/>
            <p:cNvSpPr>
              <a:spLocks noChangeArrowheads="1"/>
            </p:cNvSpPr>
            <p:nvPr/>
          </p:nvSpPr>
          <p:spPr bwMode="auto">
            <a:xfrm>
              <a:off x="4436" y="2448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7" name="Rectangle 51" descr="60%"/>
            <p:cNvSpPr>
              <a:spLocks noChangeArrowheads="1"/>
            </p:cNvSpPr>
            <p:nvPr/>
          </p:nvSpPr>
          <p:spPr bwMode="auto">
            <a:xfrm>
              <a:off x="4436" y="2640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8" name="Rectangle 52" descr="60%"/>
            <p:cNvSpPr>
              <a:spLocks noChangeArrowheads="1"/>
            </p:cNvSpPr>
            <p:nvPr/>
          </p:nvSpPr>
          <p:spPr bwMode="auto">
            <a:xfrm>
              <a:off x="4436" y="2832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5329" name="Rectangle 53" descr="60%"/>
            <p:cNvSpPr>
              <a:spLocks noChangeArrowheads="1"/>
            </p:cNvSpPr>
            <p:nvPr/>
          </p:nvSpPr>
          <p:spPr bwMode="auto">
            <a:xfrm>
              <a:off x="4436" y="3024"/>
              <a:ext cx="192" cy="192"/>
            </a:xfrm>
            <a:prstGeom prst="rect">
              <a:avLst/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4876800" y="2514600"/>
            <a:ext cx="2971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230,000 rows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642F-E7E4-4580-A3F7-E7F337545A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511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Debug Slow Parallel I/O Speed(1)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Writing to one dataset</a:t>
            </a:r>
          </a:p>
          <a:p>
            <a:pPr lvl="1">
              <a:buFont typeface="Lucida Grande"/>
              <a:buChar char="-"/>
              <a:defRPr/>
            </a:pPr>
            <a:r>
              <a:rPr lang="en-US" dirty="0" smtClean="0"/>
              <a:t>Using 4 processes == 4 columns</a:t>
            </a:r>
          </a:p>
          <a:p>
            <a:pPr lvl="1">
              <a:buFont typeface="Lucida Grande"/>
              <a:buChar char="-"/>
              <a:defRPr/>
            </a:pPr>
            <a:r>
              <a:rPr lang="en-US" dirty="0" smtClean="0"/>
              <a:t>HDF5 </a:t>
            </a:r>
            <a:r>
              <a:rPr lang="en-US" dirty="0" err="1" smtClean="0"/>
              <a:t>datatype</a:t>
            </a:r>
            <a:r>
              <a:rPr lang="en-US" dirty="0" smtClean="0"/>
              <a:t> is 8-byte doubles</a:t>
            </a:r>
          </a:p>
          <a:p>
            <a:pPr lvl="1">
              <a:buFont typeface="Lucida Grande"/>
              <a:buChar char="-"/>
              <a:defRPr/>
            </a:pPr>
            <a:r>
              <a:rPr lang="en-US" dirty="0" smtClean="0"/>
              <a:t>4 processes, 1000 rows == 4x1000x8 = 32,000 bytes</a:t>
            </a:r>
          </a:p>
          <a:p>
            <a:pPr>
              <a:defRPr/>
            </a:pPr>
            <a:r>
              <a:rPr lang="en-US" dirty="0" smtClean="0"/>
              <a:t>% </a:t>
            </a:r>
            <a:r>
              <a:rPr lang="en-US" dirty="0" err="1" smtClean="0"/>
              <a:t>mpirun</a:t>
            </a:r>
            <a:r>
              <a:rPr lang="en-US" dirty="0" smtClean="0"/>
              <a:t> -</a:t>
            </a:r>
            <a:r>
              <a:rPr lang="en-US" dirty="0" err="1" smtClean="0"/>
              <a:t>np</a:t>
            </a:r>
            <a:r>
              <a:rPr lang="en-US" dirty="0" smtClean="0"/>
              <a:t> 4 ./</a:t>
            </a:r>
            <a:r>
              <a:rPr lang="en-US" dirty="0" err="1" smtClean="0"/>
              <a:t>a.out</a:t>
            </a:r>
            <a:r>
              <a:rPr lang="en-US" dirty="0" smtClean="0"/>
              <a:t> 1000</a:t>
            </a:r>
          </a:p>
          <a:p>
            <a:pPr lvl="1">
              <a:buFont typeface="Lucida Grande"/>
              <a:buChar char="-"/>
              <a:defRPr/>
            </a:pPr>
            <a:r>
              <a:rPr lang="en-US" dirty="0" smtClean="0"/>
              <a:t>Execution time: 1.783798 s.</a:t>
            </a:r>
          </a:p>
          <a:p>
            <a:pPr>
              <a:defRPr/>
            </a:pPr>
            <a:r>
              <a:rPr lang="en-US" dirty="0" smtClean="0"/>
              <a:t>% </a:t>
            </a:r>
            <a:r>
              <a:rPr lang="en-US" dirty="0" err="1" smtClean="0"/>
              <a:t>mpirun</a:t>
            </a:r>
            <a:r>
              <a:rPr lang="en-US" dirty="0" smtClean="0"/>
              <a:t> -</a:t>
            </a:r>
            <a:r>
              <a:rPr lang="en-US" dirty="0" err="1" smtClean="0"/>
              <a:t>np</a:t>
            </a:r>
            <a:r>
              <a:rPr lang="en-US" dirty="0" smtClean="0"/>
              <a:t> 4 ./</a:t>
            </a:r>
            <a:r>
              <a:rPr lang="en-US" dirty="0" err="1" smtClean="0"/>
              <a:t>a.out</a:t>
            </a:r>
            <a:r>
              <a:rPr lang="en-US" dirty="0" smtClean="0"/>
              <a:t> 2000</a:t>
            </a:r>
          </a:p>
          <a:p>
            <a:pPr lvl="1">
              <a:buFont typeface="Lucida Grande"/>
              <a:buChar char="-"/>
              <a:defRPr/>
            </a:pPr>
            <a:r>
              <a:rPr lang="en-US" dirty="0" smtClean="0"/>
              <a:t>Execution time: 3.838858 s.</a:t>
            </a:r>
          </a:p>
          <a:p>
            <a:pPr>
              <a:defRPr/>
            </a:pPr>
            <a:r>
              <a:rPr lang="en-US" dirty="0" smtClean="0"/>
              <a:t>Difference of 2 seconds for 1000 more rows = 32,000 bytes.</a:t>
            </a:r>
          </a:p>
          <a:p>
            <a:pPr>
              <a:defRPr/>
            </a:pPr>
            <a:r>
              <a:rPr lang="en-US" dirty="0" smtClean="0"/>
              <a:t>Speed of 16KB/sec!!! </a:t>
            </a:r>
            <a:r>
              <a:rPr lang="en-US" i="1" dirty="0" smtClean="0"/>
              <a:t>Way too slow.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66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Debug slow </a:t>
            </a:r>
            <a:r>
              <a:rPr lang="en-US" dirty="0"/>
              <a:t>p</a:t>
            </a:r>
            <a:r>
              <a:rPr lang="en-US" dirty="0" smtClean="0"/>
              <a:t>arallel I/O speed(2)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Build a version of PHDF5 with </a:t>
            </a:r>
          </a:p>
          <a:p>
            <a:pPr lvl="1"/>
            <a:r>
              <a:rPr lang="en-US" smtClean="0"/>
              <a:t>./configure --enable-debug --enable-parallel …</a:t>
            </a:r>
          </a:p>
          <a:p>
            <a:pPr lvl="1"/>
            <a:r>
              <a:rPr lang="en-US" smtClean="0"/>
              <a:t>This allows the tracing of MPIO I/O calls in the HDF5 library.</a:t>
            </a:r>
          </a:p>
          <a:p>
            <a:r>
              <a:rPr lang="en-US" smtClean="0"/>
              <a:t>E.g., to trace</a:t>
            </a:r>
          </a:p>
          <a:p>
            <a:pPr lvl="1"/>
            <a:r>
              <a:rPr lang="en-US" smtClean="0"/>
              <a:t>MPI_File_read_xx and MPI_File_write_xx calls</a:t>
            </a:r>
          </a:p>
          <a:p>
            <a:pPr lvl="1"/>
            <a:r>
              <a:rPr lang="en-US" smtClean="0"/>
              <a:t>% setenv H5FD_mpio_Debug “rw”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67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Debug slow </a:t>
            </a:r>
            <a:r>
              <a:rPr lang="en-US" dirty="0"/>
              <a:t>p</a:t>
            </a:r>
            <a:r>
              <a:rPr lang="en-US" dirty="0" smtClean="0"/>
              <a:t>arallel I/O speed(3)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dirty="0" smtClean="0"/>
              <a:t>% </a:t>
            </a:r>
            <a:r>
              <a:rPr lang="en-US" dirty="0" err="1" smtClean="0"/>
              <a:t>setenv</a:t>
            </a:r>
            <a:r>
              <a:rPr lang="en-US" dirty="0" smtClean="0"/>
              <a:t> H5FD_mpio_Debug ’</a:t>
            </a:r>
            <a:r>
              <a:rPr lang="en-US" dirty="0" err="1" smtClean="0"/>
              <a:t>rw</a:t>
            </a:r>
            <a:r>
              <a:rPr lang="en-US" dirty="0" smtClean="0"/>
              <a:t>’</a:t>
            </a:r>
          </a:p>
          <a:p>
            <a:pPr marL="0" indent="0">
              <a:buNone/>
              <a:defRPr/>
            </a:pPr>
            <a:r>
              <a:rPr lang="en-US" dirty="0" smtClean="0"/>
              <a:t>% </a:t>
            </a:r>
            <a:r>
              <a:rPr lang="en-US" dirty="0" err="1" smtClean="0"/>
              <a:t>mpirun</a:t>
            </a:r>
            <a:r>
              <a:rPr lang="en-US" dirty="0" smtClean="0"/>
              <a:t> -</a:t>
            </a:r>
            <a:r>
              <a:rPr lang="en-US" dirty="0" err="1" smtClean="0"/>
              <a:t>np</a:t>
            </a:r>
            <a:r>
              <a:rPr lang="en-US" dirty="0" smtClean="0"/>
              <a:t> 4 ./</a:t>
            </a:r>
            <a:r>
              <a:rPr lang="en-US" dirty="0" err="1" smtClean="0"/>
              <a:t>a.out</a:t>
            </a:r>
            <a:r>
              <a:rPr lang="en-US" dirty="0" smtClean="0"/>
              <a:t> 1000		# </a:t>
            </a:r>
            <a:r>
              <a:rPr lang="en-US" b="1" dirty="0" err="1" smtClean="0"/>
              <a:t>Indep</a:t>
            </a:r>
            <a:r>
              <a:rPr lang="en-US" b="1" dirty="0" smtClean="0"/>
              <a:t>.; contiguous.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  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  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  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  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=2056  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=2048  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=2072  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=2064  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=2088  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=2080  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  <a:defRPr/>
            </a:pPr>
            <a:r>
              <a:rPr lang="en-US" dirty="0" smtClean="0"/>
              <a:t>…</a:t>
            </a:r>
          </a:p>
          <a:p>
            <a:pPr>
              <a:defRPr/>
            </a:pPr>
            <a:r>
              <a:rPr lang="en-US" dirty="0" smtClean="0"/>
              <a:t>Total of 4000 of these little 8 bytes writes == </a:t>
            </a:r>
            <a:r>
              <a:rPr lang="en-US" dirty="0" smtClean="0">
                <a:solidFill>
                  <a:srgbClr val="FF0000"/>
                </a:solidFill>
              </a:rPr>
              <a:t>32,000</a:t>
            </a:r>
            <a:r>
              <a:rPr lang="en-US" dirty="0" smtClean="0"/>
              <a:t> bytes.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68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Independent calls are many and small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3884613" cy="441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Each process writes one element of one row, skips to next row, write one element, so on.</a:t>
            </a:r>
          </a:p>
          <a:p>
            <a:pPr eaLnBrk="1" hangingPunct="1">
              <a:defRPr/>
            </a:pPr>
            <a:r>
              <a:rPr lang="en-US" sz="2800" dirty="0" smtClean="0"/>
              <a:t>Each process issues 230,000 writes of 8 bytes each.</a:t>
            </a:r>
          </a:p>
        </p:txBody>
      </p:sp>
      <p:grpSp>
        <p:nvGrpSpPr>
          <p:cNvPr id="59399" name="Group 4"/>
          <p:cNvGrpSpPr>
            <a:grpSpLocks/>
          </p:cNvGrpSpPr>
          <p:nvPr/>
        </p:nvGrpSpPr>
        <p:grpSpPr bwMode="auto">
          <a:xfrm>
            <a:off x="5791200" y="1143000"/>
            <a:ext cx="1198033" cy="1219200"/>
            <a:chOff x="3476" y="1200"/>
            <a:chExt cx="768" cy="768"/>
          </a:xfrm>
        </p:grpSpPr>
        <p:sp>
          <p:nvSpPr>
            <p:cNvPr id="59426" name="Rectangle 5" descr="Dark downward diagonal"/>
            <p:cNvSpPr>
              <a:spLocks noChangeArrowheads="1"/>
            </p:cNvSpPr>
            <p:nvPr/>
          </p:nvSpPr>
          <p:spPr bwMode="auto">
            <a:xfrm>
              <a:off x="3476" y="1200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27" name="Rectangle 6" descr="Dark downward diagonal"/>
            <p:cNvSpPr>
              <a:spLocks noChangeArrowheads="1"/>
            </p:cNvSpPr>
            <p:nvPr/>
          </p:nvSpPr>
          <p:spPr bwMode="auto">
            <a:xfrm>
              <a:off x="3476" y="1392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28" name="Rectangle 7" descr="Dark downward diagonal"/>
            <p:cNvSpPr>
              <a:spLocks noChangeArrowheads="1"/>
            </p:cNvSpPr>
            <p:nvPr/>
          </p:nvSpPr>
          <p:spPr bwMode="auto">
            <a:xfrm>
              <a:off x="3476" y="1584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29" name="Rectangle 8" descr="Dark downward diagonal"/>
            <p:cNvSpPr>
              <a:spLocks noChangeArrowheads="1"/>
            </p:cNvSpPr>
            <p:nvPr/>
          </p:nvSpPr>
          <p:spPr bwMode="auto">
            <a:xfrm>
              <a:off x="3476" y="1776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0" name="Rectangle 9" descr="Dark downward diagonal"/>
            <p:cNvSpPr>
              <a:spLocks noChangeArrowheads="1"/>
            </p:cNvSpPr>
            <p:nvPr/>
          </p:nvSpPr>
          <p:spPr bwMode="auto">
            <a:xfrm>
              <a:off x="3668" y="1200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1" name="Rectangle 10" descr="Dark downward diagonal"/>
            <p:cNvSpPr>
              <a:spLocks noChangeArrowheads="1"/>
            </p:cNvSpPr>
            <p:nvPr/>
          </p:nvSpPr>
          <p:spPr bwMode="auto">
            <a:xfrm>
              <a:off x="3668" y="1392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2" name="Rectangle 11" descr="Dark downward diagonal"/>
            <p:cNvSpPr>
              <a:spLocks noChangeArrowheads="1"/>
            </p:cNvSpPr>
            <p:nvPr/>
          </p:nvSpPr>
          <p:spPr bwMode="auto">
            <a:xfrm>
              <a:off x="3668" y="1584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3" name="Rectangle 12" descr="Dark downward diagonal"/>
            <p:cNvSpPr>
              <a:spLocks noChangeArrowheads="1"/>
            </p:cNvSpPr>
            <p:nvPr/>
          </p:nvSpPr>
          <p:spPr bwMode="auto">
            <a:xfrm>
              <a:off x="3668" y="1776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4" name="Rectangle 13" descr="Weave"/>
            <p:cNvSpPr>
              <a:spLocks noChangeArrowheads="1"/>
            </p:cNvSpPr>
            <p:nvPr/>
          </p:nvSpPr>
          <p:spPr bwMode="auto">
            <a:xfrm>
              <a:off x="3860" y="1200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5" name="Rectangle 14" descr="Weave"/>
            <p:cNvSpPr>
              <a:spLocks noChangeArrowheads="1"/>
            </p:cNvSpPr>
            <p:nvPr/>
          </p:nvSpPr>
          <p:spPr bwMode="auto">
            <a:xfrm>
              <a:off x="3860" y="1392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6" name="Rectangle 15" descr="Weave"/>
            <p:cNvSpPr>
              <a:spLocks noChangeArrowheads="1"/>
            </p:cNvSpPr>
            <p:nvPr/>
          </p:nvSpPr>
          <p:spPr bwMode="auto">
            <a:xfrm>
              <a:off x="3860" y="1584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7" name="Rectangle 16" descr="Weave"/>
            <p:cNvSpPr>
              <a:spLocks noChangeArrowheads="1"/>
            </p:cNvSpPr>
            <p:nvPr/>
          </p:nvSpPr>
          <p:spPr bwMode="auto">
            <a:xfrm>
              <a:off x="3860" y="1776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8" name="Rectangle 17" descr="Weave"/>
            <p:cNvSpPr>
              <a:spLocks noChangeArrowheads="1"/>
            </p:cNvSpPr>
            <p:nvPr/>
          </p:nvSpPr>
          <p:spPr bwMode="auto">
            <a:xfrm>
              <a:off x="4052" y="1200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39" name="Rectangle 18" descr="Weave"/>
            <p:cNvSpPr>
              <a:spLocks noChangeArrowheads="1"/>
            </p:cNvSpPr>
            <p:nvPr/>
          </p:nvSpPr>
          <p:spPr bwMode="auto">
            <a:xfrm>
              <a:off x="4052" y="1392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40" name="Rectangle 19" descr="Weave"/>
            <p:cNvSpPr>
              <a:spLocks noChangeArrowheads="1"/>
            </p:cNvSpPr>
            <p:nvPr/>
          </p:nvSpPr>
          <p:spPr bwMode="auto">
            <a:xfrm>
              <a:off x="4052" y="1584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41" name="Rectangle 20" descr="Weave"/>
            <p:cNvSpPr>
              <a:spLocks noChangeArrowheads="1"/>
            </p:cNvSpPr>
            <p:nvPr/>
          </p:nvSpPr>
          <p:spPr bwMode="auto">
            <a:xfrm>
              <a:off x="4052" y="1776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59400" name="Group 29"/>
          <p:cNvGrpSpPr>
            <a:grpSpLocks/>
          </p:cNvGrpSpPr>
          <p:nvPr/>
        </p:nvGrpSpPr>
        <p:grpSpPr bwMode="auto">
          <a:xfrm>
            <a:off x="5812367" y="4876800"/>
            <a:ext cx="1198033" cy="1219200"/>
            <a:chOff x="3476" y="2448"/>
            <a:chExt cx="768" cy="768"/>
          </a:xfrm>
        </p:grpSpPr>
        <p:sp>
          <p:nvSpPr>
            <p:cNvPr id="59402" name="Rectangle 30" descr="Dark downward diagonal"/>
            <p:cNvSpPr>
              <a:spLocks noChangeArrowheads="1"/>
            </p:cNvSpPr>
            <p:nvPr/>
          </p:nvSpPr>
          <p:spPr bwMode="auto">
            <a:xfrm>
              <a:off x="3476" y="2448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03" name="Rectangle 31" descr="Dark downward diagonal"/>
            <p:cNvSpPr>
              <a:spLocks noChangeArrowheads="1"/>
            </p:cNvSpPr>
            <p:nvPr/>
          </p:nvSpPr>
          <p:spPr bwMode="auto">
            <a:xfrm>
              <a:off x="3476" y="2640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04" name="Rectangle 32" descr="Dark downward diagonal"/>
            <p:cNvSpPr>
              <a:spLocks noChangeArrowheads="1"/>
            </p:cNvSpPr>
            <p:nvPr/>
          </p:nvSpPr>
          <p:spPr bwMode="auto">
            <a:xfrm>
              <a:off x="3476" y="2832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05" name="Rectangle 33" descr="Dark downward diagonal"/>
            <p:cNvSpPr>
              <a:spLocks noChangeArrowheads="1"/>
            </p:cNvSpPr>
            <p:nvPr/>
          </p:nvSpPr>
          <p:spPr bwMode="auto">
            <a:xfrm>
              <a:off x="3476" y="3024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06" name="Rectangle 34" descr="Dark downward diagonal"/>
            <p:cNvSpPr>
              <a:spLocks noChangeArrowheads="1"/>
            </p:cNvSpPr>
            <p:nvPr/>
          </p:nvSpPr>
          <p:spPr bwMode="auto">
            <a:xfrm>
              <a:off x="3668" y="2448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07" name="Rectangle 35" descr="Dark downward diagonal"/>
            <p:cNvSpPr>
              <a:spLocks noChangeArrowheads="1"/>
            </p:cNvSpPr>
            <p:nvPr/>
          </p:nvSpPr>
          <p:spPr bwMode="auto">
            <a:xfrm>
              <a:off x="3668" y="2640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08" name="Rectangle 36" descr="Dark downward diagonal"/>
            <p:cNvSpPr>
              <a:spLocks noChangeArrowheads="1"/>
            </p:cNvSpPr>
            <p:nvPr/>
          </p:nvSpPr>
          <p:spPr bwMode="auto">
            <a:xfrm>
              <a:off x="3668" y="2832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09" name="Rectangle 37" descr="Dark downward diagonal"/>
            <p:cNvSpPr>
              <a:spLocks noChangeArrowheads="1"/>
            </p:cNvSpPr>
            <p:nvPr/>
          </p:nvSpPr>
          <p:spPr bwMode="auto">
            <a:xfrm>
              <a:off x="3668" y="3024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0" name="Rectangle 38" descr="Weave"/>
            <p:cNvSpPr>
              <a:spLocks noChangeArrowheads="1"/>
            </p:cNvSpPr>
            <p:nvPr/>
          </p:nvSpPr>
          <p:spPr bwMode="auto">
            <a:xfrm>
              <a:off x="3860" y="2448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1" name="Rectangle 39" descr="Weave"/>
            <p:cNvSpPr>
              <a:spLocks noChangeArrowheads="1"/>
            </p:cNvSpPr>
            <p:nvPr/>
          </p:nvSpPr>
          <p:spPr bwMode="auto">
            <a:xfrm>
              <a:off x="3860" y="2640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2" name="Rectangle 40" descr="Weave"/>
            <p:cNvSpPr>
              <a:spLocks noChangeArrowheads="1"/>
            </p:cNvSpPr>
            <p:nvPr/>
          </p:nvSpPr>
          <p:spPr bwMode="auto">
            <a:xfrm>
              <a:off x="3860" y="2832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3" name="Rectangle 41" descr="Weave"/>
            <p:cNvSpPr>
              <a:spLocks noChangeArrowheads="1"/>
            </p:cNvSpPr>
            <p:nvPr/>
          </p:nvSpPr>
          <p:spPr bwMode="auto">
            <a:xfrm>
              <a:off x="3860" y="3024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4" name="Rectangle 42" descr="Weave"/>
            <p:cNvSpPr>
              <a:spLocks noChangeArrowheads="1"/>
            </p:cNvSpPr>
            <p:nvPr/>
          </p:nvSpPr>
          <p:spPr bwMode="auto">
            <a:xfrm>
              <a:off x="4052" y="2448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5" name="Rectangle 43" descr="Weave"/>
            <p:cNvSpPr>
              <a:spLocks noChangeArrowheads="1"/>
            </p:cNvSpPr>
            <p:nvPr/>
          </p:nvSpPr>
          <p:spPr bwMode="auto">
            <a:xfrm>
              <a:off x="4052" y="2640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6" name="Rectangle 44" descr="Weave"/>
            <p:cNvSpPr>
              <a:spLocks noChangeArrowheads="1"/>
            </p:cNvSpPr>
            <p:nvPr/>
          </p:nvSpPr>
          <p:spPr bwMode="auto">
            <a:xfrm>
              <a:off x="4052" y="2832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9417" name="Rectangle 45" descr="Weave"/>
            <p:cNvSpPr>
              <a:spLocks noChangeArrowheads="1"/>
            </p:cNvSpPr>
            <p:nvPr/>
          </p:nvSpPr>
          <p:spPr bwMode="auto">
            <a:xfrm>
              <a:off x="4052" y="3024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5029200" y="2514600"/>
            <a:ext cx="2743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230,000 rows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642F-E7E4-4580-A3F7-E7F337545A3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577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HDF5, in detail?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4819781"/>
          </a:xfrm>
        </p:spPr>
        <p:txBody>
          <a:bodyPr>
            <a:spAutoFit/>
          </a:bodyPr>
          <a:lstStyle/>
          <a:p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A versatile data model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that can represent very complex data objects and a wide variety of metadata.</a:t>
            </a:r>
          </a:p>
          <a:p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An 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open source software library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that runs on a wide range of computational platforms, from cell phones to massively parallel systems, and implements a high-level API with C, C++,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Fortran,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and Java interfaces.</a:t>
            </a:r>
          </a:p>
          <a:p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A rich set of integrated performance features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that allow for access time and storage space optimizations.</a:t>
            </a:r>
          </a:p>
          <a:p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Tools and applications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managing, manipulating, viewing, and analyzing the data in the collection.</a:t>
            </a:r>
          </a:p>
          <a:p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completely portable file format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with no limit on the number or size of data objects stored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4, 2015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FBE17F-CC0C-254D-8294-D526A1443E58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7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0674" y="6096000"/>
            <a:ext cx="7263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bit.ly</a:t>
            </a:r>
            <a:r>
              <a:rPr lang="en-US" sz="3200" dirty="0"/>
              <a:t>/ParallelHDF5-HPCOGW-2015</a:t>
            </a:r>
          </a:p>
        </p:txBody>
      </p:sp>
    </p:spTree>
    <p:extLst>
      <p:ext uri="{BB962C8B-B14F-4D97-AF65-F5344CB8AC3E}">
        <p14:creationId xmlns:p14="http://schemas.microsoft.com/office/powerpoint/2010/main" val="16221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Debug slow </a:t>
            </a:r>
            <a:r>
              <a:rPr lang="en-US" dirty="0"/>
              <a:t>p</a:t>
            </a:r>
            <a:r>
              <a:rPr lang="en-US" dirty="0" smtClean="0"/>
              <a:t>arallel I/O speed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dirty="0" smtClean="0"/>
              <a:t>% </a:t>
            </a:r>
            <a:r>
              <a:rPr lang="en-US" dirty="0" err="1" smtClean="0"/>
              <a:t>setenv</a:t>
            </a:r>
            <a:r>
              <a:rPr lang="en-US" dirty="0" smtClean="0"/>
              <a:t> H5FD_mpio_Debug ’</a:t>
            </a:r>
            <a:r>
              <a:rPr lang="en-US" dirty="0" err="1" smtClean="0"/>
              <a:t>rw</a:t>
            </a:r>
            <a:r>
              <a:rPr lang="en-US" dirty="0" smtClean="0"/>
              <a:t>’</a:t>
            </a:r>
          </a:p>
          <a:p>
            <a:pPr marL="0" indent="0">
              <a:buNone/>
              <a:defRPr/>
            </a:pPr>
            <a:r>
              <a:rPr lang="en-US" dirty="0" smtClean="0"/>
              <a:t>% </a:t>
            </a:r>
            <a:r>
              <a:rPr lang="en-US" dirty="0" err="1" smtClean="0"/>
              <a:t>mpirun</a:t>
            </a:r>
            <a:r>
              <a:rPr lang="en-US" dirty="0" smtClean="0"/>
              <a:t> -</a:t>
            </a:r>
            <a:r>
              <a:rPr lang="en-US" dirty="0" err="1" smtClean="0"/>
              <a:t>np</a:t>
            </a:r>
            <a:r>
              <a:rPr lang="en-US" dirty="0" smtClean="0"/>
              <a:t> 4 ./</a:t>
            </a:r>
            <a:r>
              <a:rPr lang="en-US" dirty="0" err="1" smtClean="0"/>
              <a:t>a.out</a:t>
            </a:r>
            <a:r>
              <a:rPr lang="en-US" dirty="0" smtClean="0"/>
              <a:t> 1000	# </a:t>
            </a:r>
            <a:r>
              <a:rPr lang="en-US" dirty="0" err="1" smtClean="0"/>
              <a:t>Indep</a:t>
            </a:r>
            <a:r>
              <a:rPr lang="en-US" dirty="0" smtClean="0"/>
              <a:t>., </a:t>
            </a:r>
            <a:r>
              <a:rPr lang="en-US" b="1" i="1" dirty="0" smtClean="0"/>
              <a:t>Chunked by column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	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	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	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=0	</a:t>
            </a:r>
            <a:r>
              <a:rPr lang="en-US" dirty="0" err="1" smtClean="0"/>
              <a:t>size_i</a:t>
            </a:r>
            <a:r>
              <a:rPr lang="en-US" dirty="0" smtClean="0"/>
              <a:t>=96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=3688   	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8000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=11688  	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8000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=27688  	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8000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=19688  	</a:t>
            </a:r>
            <a:r>
              <a:rPr lang="en-US" dirty="0" err="1" smtClean="0"/>
              <a:t>size_i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8000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=96  	</a:t>
            </a:r>
            <a:r>
              <a:rPr lang="en-US" dirty="0" err="1" smtClean="0"/>
              <a:t>size_i</a:t>
            </a:r>
            <a:r>
              <a:rPr lang="en-US" dirty="0" smtClean="0"/>
              <a:t>=40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=136	</a:t>
            </a:r>
            <a:r>
              <a:rPr lang="en-US" dirty="0" err="1" smtClean="0"/>
              <a:t>size_i</a:t>
            </a:r>
            <a:r>
              <a:rPr lang="en-US" dirty="0" smtClean="0"/>
              <a:t>=544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=680 	</a:t>
            </a:r>
            <a:r>
              <a:rPr lang="en-US" dirty="0" err="1" smtClean="0"/>
              <a:t>size_i</a:t>
            </a:r>
            <a:r>
              <a:rPr lang="en-US" dirty="0" smtClean="0"/>
              <a:t>=120</a:t>
            </a:r>
          </a:p>
          <a:p>
            <a:pPr marL="0" indent="0">
              <a:buNone/>
              <a:defRPr/>
            </a:pPr>
            <a:r>
              <a:rPr lang="en-US" dirty="0" smtClean="0"/>
              <a:t>in H5FD_mpio_write  </a:t>
            </a:r>
            <a:r>
              <a:rPr lang="en-US" dirty="0" err="1" smtClean="0"/>
              <a:t>mpi_off</a:t>
            </a:r>
            <a:r>
              <a:rPr lang="en-US" dirty="0" smtClean="0"/>
              <a:t>=800 	</a:t>
            </a:r>
            <a:r>
              <a:rPr lang="en-US" dirty="0" err="1" smtClean="0"/>
              <a:t>size_i</a:t>
            </a:r>
            <a:r>
              <a:rPr lang="en-US" dirty="0" smtClean="0"/>
              <a:t>=272</a:t>
            </a:r>
          </a:p>
          <a:p>
            <a:pPr marL="0" indent="0">
              <a:buNone/>
              <a:defRPr/>
            </a:pPr>
            <a:r>
              <a:rPr lang="en-US" dirty="0" smtClean="0"/>
              <a:t>…</a:t>
            </a:r>
          </a:p>
          <a:p>
            <a:pPr marL="0" indent="0">
              <a:buNone/>
              <a:defRPr/>
            </a:pPr>
            <a:r>
              <a:rPr lang="en-US" dirty="0" smtClean="0"/>
              <a:t>Execution time: 0.011599 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010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Use collective </a:t>
            </a:r>
            <a:r>
              <a:rPr lang="en-US" dirty="0"/>
              <a:t>m</a:t>
            </a:r>
            <a:r>
              <a:rPr lang="en-US" sz="3200" dirty="0" smtClean="0"/>
              <a:t>ode or chunked </a:t>
            </a:r>
            <a:r>
              <a:rPr lang="en-US" dirty="0"/>
              <a:t>s</a:t>
            </a:r>
            <a:r>
              <a:rPr lang="en-US" sz="3200" dirty="0" smtClean="0"/>
              <a:t>torage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3884613" cy="3048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Collective I/O will combine many small independent calls into few but bigger calls</a:t>
            </a:r>
          </a:p>
          <a:p>
            <a:pPr eaLnBrk="1" hangingPunct="1">
              <a:defRPr/>
            </a:pPr>
            <a:r>
              <a:rPr lang="en-US" sz="2800" dirty="0" smtClean="0"/>
              <a:t>Chunks of columns speeds up too</a:t>
            </a:r>
          </a:p>
        </p:txBody>
      </p: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5334000" y="2514600"/>
            <a:ext cx="2133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230,000 rows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:</a:t>
            </a:r>
          </a:p>
        </p:txBody>
      </p:sp>
      <p:grpSp>
        <p:nvGrpSpPr>
          <p:cNvPr id="58" name="Group 4"/>
          <p:cNvGrpSpPr>
            <a:grpSpLocks/>
          </p:cNvGrpSpPr>
          <p:nvPr/>
        </p:nvGrpSpPr>
        <p:grpSpPr bwMode="auto">
          <a:xfrm>
            <a:off x="5812367" y="1143000"/>
            <a:ext cx="1198033" cy="1219200"/>
            <a:chOff x="3476" y="1200"/>
            <a:chExt cx="768" cy="768"/>
          </a:xfrm>
        </p:grpSpPr>
        <p:sp>
          <p:nvSpPr>
            <p:cNvPr id="59" name="Rectangle 5" descr="Dark downward diagonal"/>
            <p:cNvSpPr>
              <a:spLocks noChangeArrowheads="1"/>
            </p:cNvSpPr>
            <p:nvPr/>
          </p:nvSpPr>
          <p:spPr bwMode="auto">
            <a:xfrm>
              <a:off x="3476" y="1200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0" name="Rectangle 6" descr="Dark downward diagonal"/>
            <p:cNvSpPr>
              <a:spLocks noChangeArrowheads="1"/>
            </p:cNvSpPr>
            <p:nvPr/>
          </p:nvSpPr>
          <p:spPr bwMode="auto">
            <a:xfrm>
              <a:off x="3476" y="1392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1" name="Rectangle 7" descr="Dark downward diagonal"/>
            <p:cNvSpPr>
              <a:spLocks noChangeArrowheads="1"/>
            </p:cNvSpPr>
            <p:nvPr/>
          </p:nvSpPr>
          <p:spPr bwMode="auto">
            <a:xfrm>
              <a:off x="3476" y="1584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2" name="Rectangle 8" descr="Dark downward diagonal"/>
            <p:cNvSpPr>
              <a:spLocks noChangeArrowheads="1"/>
            </p:cNvSpPr>
            <p:nvPr/>
          </p:nvSpPr>
          <p:spPr bwMode="auto">
            <a:xfrm>
              <a:off x="3476" y="1776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3" name="Rectangle 9" descr="Dark downward diagonal"/>
            <p:cNvSpPr>
              <a:spLocks noChangeArrowheads="1"/>
            </p:cNvSpPr>
            <p:nvPr/>
          </p:nvSpPr>
          <p:spPr bwMode="auto">
            <a:xfrm>
              <a:off x="3668" y="1200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4" name="Rectangle 10" descr="Dark downward diagonal"/>
            <p:cNvSpPr>
              <a:spLocks noChangeArrowheads="1"/>
            </p:cNvSpPr>
            <p:nvPr/>
          </p:nvSpPr>
          <p:spPr bwMode="auto">
            <a:xfrm>
              <a:off x="3668" y="1392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5" name="Rectangle 11" descr="Dark downward diagonal"/>
            <p:cNvSpPr>
              <a:spLocks noChangeArrowheads="1"/>
            </p:cNvSpPr>
            <p:nvPr/>
          </p:nvSpPr>
          <p:spPr bwMode="auto">
            <a:xfrm>
              <a:off x="3668" y="1584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6" name="Rectangle 12" descr="Dark downward diagonal"/>
            <p:cNvSpPr>
              <a:spLocks noChangeArrowheads="1"/>
            </p:cNvSpPr>
            <p:nvPr/>
          </p:nvSpPr>
          <p:spPr bwMode="auto">
            <a:xfrm>
              <a:off x="3668" y="1776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7" name="Rectangle 13" descr="Weave"/>
            <p:cNvSpPr>
              <a:spLocks noChangeArrowheads="1"/>
            </p:cNvSpPr>
            <p:nvPr/>
          </p:nvSpPr>
          <p:spPr bwMode="auto">
            <a:xfrm>
              <a:off x="3860" y="1200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8" name="Rectangle 14" descr="Weave"/>
            <p:cNvSpPr>
              <a:spLocks noChangeArrowheads="1"/>
            </p:cNvSpPr>
            <p:nvPr/>
          </p:nvSpPr>
          <p:spPr bwMode="auto">
            <a:xfrm>
              <a:off x="3860" y="1392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9" name="Rectangle 15" descr="Weave"/>
            <p:cNvSpPr>
              <a:spLocks noChangeArrowheads="1"/>
            </p:cNvSpPr>
            <p:nvPr/>
          </p:nvSpPr>
          <p:spPr bwMode="auto">
            <a:xfrm>
              <a:off x="3860" y="1584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0" name="Rectangle 16" descr="Weave"/>
            <p:cNvSpPr>
              <a:spLocks noChangeArrowheads="1"/>
            </p:cNvSpPr>
            <p:nvPr/>
          </p:nvSpPr>
          <p:spPr bwMode="auto">
            <a:xfrm>
              <a:off x="3860" y="1776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1" name="Rectangle 17" descr="Weave"/>
            <p:cNvSpPr>
              <a:spLocks noChangeArrowheads="1"/>
            </p:cNvSpPr>
            <p:nvPr/>
          </p:nvSpPr>
          <p:spPr bwMode="auto">
            <a:xfrm>
              <a:off x="4052" y="1200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2" name="Rectangle 18" descr="Weave"/>
            <p:cNvSpPr>
              <a:spLocks noChangeArrowheads="1"/>
            </p:cNvSpPr>
            <p:nvPr/>
          </p:nvSpPr>
          <p:spPr bwMode="auto">
            <a:xfrm>
              <a:off x="4052" y="1392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3" name="Rectangle 19" descr="Weave"/>
            <p:cNvSpPr>
              <a:spLocks noChangeArrowheads="1"/>
            </p:cNvSpPr>
            <p:nvPr/>
          </p:nvSpPr>
          <p:spPr bwMode="auto">
            <a:xfrm>
              <a:off x="4052" y="1584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4" name="Rectangle 20" descr="Weave"/>
            <p:cNvSpPr>
              <a:spLocks noChangeArrowheads="1"/>
            </p:cNvSpPr>
            <p:nvPr/>
          </p:nvSpPr>
          <p:spPr bwMode="auto">
            <a:xfrm>
              <a:off x="4052" y="1776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75" name="Group 4"/>
          <p:cNvGrpSpPr>
            <a:grpSpLocks/>
          </p:cNvGrpSpPr>
          <p:nvPr/>
        </p:nvGrpSpPr>
        <p:grpSpPr bwMode="auto">
          <a:xfrm>
            <a:off x="5791200" y="4953000"/>
            <a:ext cx="1198033" cy="1219200"/>
            <a:chOff x="3476" y="1200"/>
            <a:chExt cx="768" cy="768"/>
          </a:xfrm>
        </p:grpSpPr>
        <p:sp>
          <p:nvSpPr>
            <p:cNvPr id="76" name="Rectangle 5" descr="Dark downward diagonal"/>
            <p:cNvSpPr>
              <a:spLocks noChangeArrowheads="1"/>
            </p:cNvSpPr>
            <p:nvPr/>
          </p:nvSpPr>
          <p:spPr bwMode="auto">
            <a:xfrm>
              <a:off x="3476" y="1200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7" name="Rectangle 6" descr="Dark downward diagonal"/>
            <p:cNvSpPr>
              <a:spLocks noChangeArrowheads="1"/>
            </p:cNvSpPr>
            <p:nvPr/>
          </p:nvSpPr>
          <p:spPr bwMode="auto">
            <a:xfrm>
              <a:off x="3476" y="1392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8" name="Rectangle 7" descr="Dark downward diagonal"/>
            <p:cNvSpPr>
              <a:spLocks noChangeArrowheads="1"/>
            </p:cNvSpPr>
            <p:nvPr/>
          </p:nvSpPr>
          <p:spPr bwMode="auto">
            <a:xfrm>
              <a:off x="3476" y="1584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9" name="Rectangle 8" descr="Dark downward diagonal"/>
            <p:cNvSpPr>
              <a:spLocks noChangeArrowheads="1"/>
            </p:cNvSpPr>
            <p:nvPr/>
          </p:nvSpPr>
          <p:spPr bwMode="auto">
            <a:xfrm>
              <a:off x="3476" y="1776"/>
              <a:ext cx="192" cy="192"/>
            </a:xfrm>
            <a:prstGeom prst="rect">
              <a:avLst/>
            </a:prstGeom>
            <a:pattFill prst="dk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0" name="Rectangle 9" descr="Dark downward diagonal"/>
            <p:cNvSpPr>
              <a:spLocks noChangeArrowheads="1"/>
            </p:cNvSpPr>
            <p:nvPr/>
          </p:nvSpPr>
          <p:spPr bwMode="auto">
            <a:xfrm>
              <a:off x="3668" y="1200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1" name="Rectangle 10" descr="Dark downward diagonal"/>
            <p:cNvSpPr>
              <a:spLocks noChangeArrowheads="1"/>
            </p:cNvSpPr>
            <p:nvPr/>
          </p:nvSpPr>
          <p:spPr bwMode="auto">
            <a:xfrm>
              <a:off x="3668" y="1392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2" name="Rectangle 11" descr="Dark downward diagonal"/>
            <p:cNvSpPr>
              <a:spLocks noChangeArrowheads="1"/>
            </p:cNvSpPr>
            <p:nvPr/>
          </p:nvSpPr>
          <p:spPr bwMode="auto">
            <a:xfrm>
              <a:off x="3668" y="1584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3" name="Rectangle 12" descr="Dark downward diagonal"/>
            <p:cNvSpPr>
              <a:spLocks noChangeArrowheads="1"/>
            </p:cNvSpPr>
            <p:nvPr/>
          </p:nvSpPr>
          <p:spPr bwMode="auto">
            <a:xfrm>
              <a:off x="3668" y="1776"/>
              <a:ext cx="192" cy="192"/>
            </a:xfrm>
            <a:prstGeom prst="rect">
              <a:avLst/>
            </a:prstGeom>
            <a:pattFill prst="dkDnDiag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4" name="Rectangle 13" descr="Weave"/>
            <p:cNvSpPr>
              <a:spLocks noChangeArrowheads="1"/>
            </p:cNvSpPr>
            <p:nvPr/>
          </p:nvSpPr>
          <p:spPr bwMode="auto">
            <a:xfrm>
              <a:off x="3860" y="1200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5" name="Rectangle 14" descr="Weave"/>
            <p:cNvSpPr>
              <a:spLocks noChangeArrowheads="1"/>
            </p:cNvSpPr>
            <p:nvPr/>
          </p:nvSpPr>
          <p:spPr bwMode="auto">
            <a:xfrm>
              <a:off x="3860" y="1392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6" name="Rectangle 15" descr="Weave"/>
            <p:cNvSpPr>
              <a:spLocks noChangeArrowheads="1"/>
            </p:cNvSpPr>
            <p:nvPr/>
          </p:nvSpPr>
          <p:spPr bwMode="auto">
            <a:xfrm>
              <a:off x="3860" y="1584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7" name="Rectangle 16" descr="Weave"/>
            <p:cNvSpPr>
              <a:spLocks noChangeArrowheads="1"/>
            </p:cNvSpPr>
            <p:nvPr/>
          </p:nvSpPr>
          <p:spPr bwMode="auto">
            <a:xfrm>
              <a:off x="3860" y="1776"/>
              <a:ext cx="192" cy="192"/>
            </a:xfrm>
            <a:prstGeom prst="rect">
              <a:avLst/>
            </a:prstGeom>
            <a:pattFill prst="weav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8" name="Rectangle 17" descr="Weave"/>
            <p:cNvSpPr>
              <a:spLocks noChangeArrowheads="1"/>
            </p:cNvSpPr>
            <p:nvPr/>
          </p:nvSpPr>
          <p:spPr bwMode="auto">
            <a:xfrm>
              <a:off x="4052" y="1200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9" name="Rectangle 18" descr="Weave"/>
            <p:cNvSpPr>
              <a:spLocks noChangeArrowheads="1"/>
            </p:cNvSpPr>
            <p:nvPr/>
          </p:nvSpPr>
          <p:spPr bwMode="auto">
            <a:xfrm>
              <a:off x="4052" y="1392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0" name="Rectangle 19" descr="Weave"/>
            <p:cNvSpPr>
              <a:spLocks noChangeArrowheads="1"/>
            </p:cNvSpPr>
            <p:nvPr/>
          </p:nvSpPr>
          <p:spPr bwMode="auto">
            <a:xfrm>
              <a:off x="4052" y="1584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1" name="Rectangle 20" descr="Weave"/>
            <p:cNvSpPr>
              <a:spLocks noChangeArrowheads="1"/>
            </p:cNvSpPr>
            <p:nvPr/>
          </p:nvSpPr>
          <p:spPr bwMode="auto">
            <a:xfrm>
              <a:off x="4052" y="1776"/>
              <a:ext cx="192" cy="192"/>
            </a:xfrm>
            <a:prstGeom prst="rect">
              <a:avLst/>
            </a:prstGeom>
            <a:pattFill prst="weave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642F-E7E4-4580-A3F7-E7F337545A3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595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vs. independent write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94588"/>
              </p:ext>
            </p:extLst>
          </p:nvPr>
        </p:nvGraphicFramePr>
        <p:xfrm>
          <a:off x="381000" y="9906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9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I/O in HDF5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up using a Data Transfer Property List (DXPL)</a:t>
            </a:r>
          </a:p>
          <a:p>
            <a:r>
              <a:rPr lang="en-US" dirty="0" smtClean="0"/>
              <a:t>All processes must participate in the I/O call (H5Dread/write) with a selection (which could be a NULL selection)</a:t>
            </a:r>
          </a:p>
          <a:p>
            <a:r>
              <a:rPr lang="en-US" dirty="0" smtClean="0"/>
              <a:t>Some cases where collective I/O is not used even when the use asks for it:</a:t>
            </a:r>
          </a:p>
          <a:p>
            <a:pPr lvl="1"/>
            <a:r>
              <a:rPr lang="en-US" dirty="0" smtClean="0"/>
              <a:t>Data conversion</a:t>
            </a:r>
          </a:p>
          <a:p>
            <a:pPr lvl="1"/>
            <a:r>
              <a:rPr lang="en-US" dirty="0" smtClean="0"/>
              <a:t>Compressed Storage</a:t>
            </a:r>
          </a:p>
          <a:p>
            <a:pPr lvl="1"/>
            <a:r>
              <a:rPr lang="en-US" dirty="0" smtClean="0"/>
              <a:t>Chunking Storage:</a:t>
            </a:r>
          </a:p>
          <a:p>
            <a:pPr lvl="2"/>
            <a:r>
              <a:rPr lang="en-US" dirty="0" smtClean="0"/>
              <a:t>When the chunk is not selected by a certain number of processes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7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848600" cy="533400"/>
          </a:xfrm>
        </p:spPr>
        <p:txBody>
          <a:bodyPr/>
          <a:lstStyle/>
          <a:p>
            <a:r>
              <a:rPr lang="en-US" dirty="0" smtClean="0"/>
              <a:t>Enabling Collective Parallel I/O with HDF5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/* </a:t>
            </a:r>
            <a:r>
              <a:rPr lang="en-US" dirty="0">
                <a:latin typeface="Lucida Console" pitchFamily="49" charset="0"/>
              </a:rPr>
              <a:t>Set up file access property list </a:t>
            </a:r>
            <a:r>
              <a:rPr lang="en-US" dirty="0" smtClean="0">
                <a:latin typeface="Lucida Console" pitchFamily="49" charset="0"/>
              </a:rPr>
              <a:t>w/parallel </a:t>
            </a:r>
            <a:r>
              <a:rPr lang="en-US" dirty="0">
                <a:latin typeface="Lucida Console" pitchFamily="49" charset="0"/>
              </a:rPr>
              <a:t>I/O access */</a:t>
            </a:r>
          </a:p>
          <a:p>
            <a:pPr marL="0" indent="0">
              <a:buNone/>
            </a:pPr>
            <a:r>
              <a:rPr lang="en-US" dirty="0" err="1" smtClean="0">
                <a:latin typeface="Lucida Console" pitchFamily="49" charset="0"/>
              </a:rPr>
              <a:t>fa_plist_id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Lucida Console" pitchFamily="49" charset="0"/>
              </a:rPr>
              <a:t>H5Pcreate</a:t>
            </a:r>
            <a:r>
              <a:rPr lang="en-US" dirty="0">
                <a:latin typeface="Lucida Console" pitchFamily="49" charset="0"/>
              </a:rPr>
              <a:t>(H5P_FILE_ACCESS);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H5Pset_fapl_mpio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Lucida Console" pitchFamily="49" charset="0"/>
              </a:rPr>
              <a:t>fa_plist_id</a:t>
            </a:r>
            <a:r>
              <a:rPr lang="en-US" dirty="0" smtClean="0">
                <a:latin typeface="Lucida Console" pitchFamily="49" charset="0"/>
              </a:rPr>
              <a:t>, </a:t>
            </a:r>
            <a:r>
              <a:rPr lang="en-US" dirty="0" err="1">
                <a:latin typeface="Lucida Console" pitchFamily="49" charset="0"/>
              </a:rPr>
              <a:t>comm</a:t>
            </a:r>
            <a:r>
              <a:rPr lang="en-US" dirty="0">
                <a:latin typeface="Lucida Console" pitchFamily="49" charset="0"/>
              </a:rPr>
              <a:t>, info);</a:t>
            </a:r>
          </a:p>
          <a:p>
            <a:pPr marL="0" indent="0">
              <a:buNone/>
            </a:pP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/* </a:t>
            </a:r>
            <a:r>
              <a:rPr lang="en-US" dirty="0">
                <a:latin typeface="Lucida Console" pitchFamily="49" charset="0"/>
              </a:rPr>
              <a:t>Create a new file </a:t>
            </a:r>
            <a:r>
              <a:rPr lang="en-US" dirty="0" smtClean="0">
                <a:latin typeface="Lucida Console" pitchFamily="49" charset="0"/>
              </a:rPr>
              <a:t>collectively </a:t>
            </a:r>
            <a:r>
              <a:rPr lang="en-US" dirty="0">
                <a:latin typeface="Lucida Console" pitchFamily="49" charset="0"/>
              </a:rPr>
              <a:t>*/</a:t>
            </a:r>
          </a:p>
          <a:p>
            <a:pPr marL="0" indent="0">
              <a:buNone/>
            </a:pPr>
            <a:r>
              <a:rPr lang="en-US" dirty="0" err="1" smtClean="0">
                <a:latin typeface="Lucida Console" pitchFamily="49" charset="0"/>
              </a:rPr>
              <a:t>file_id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 smtClean="0">
                <a:latin typeface="Lucida Console" pitchFamily="49" charset="0"/>
              </a:rPr>
              <a:t>H5Fcreate(filename, </a:t>
            </a:r>
            <a:r>
              <a:rPr lang="en-US" dirty="0">
                <a:latin typeface="Lucida Console" pitchFamily="49" charset="0"/>
              </a:rPr>
              <a:t>H5F_ACC_TRUNC, </a:t>
            </a: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	H5P_DEFAULT, </a:t>
            </a:r>
            <a:r>
              <a:rPr lang="en-US" dirty="0" err="1" smtClean="0">
                <a:solidFill>
                  <a:srgbClr val="FF0000"/>
                </a:solidFill>
                <a:latin typeface="Lucida Console" pitchFamily="49" charset="0"/>
              </a:rPr>
              <a:t>fa_plist_id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/* </a:t>
            </a:r>
            <a:r>
              <a:rPr lang="en-US" dirty="0">
                <a:latin typeface="Lucida Console" pitchFamily="49" charset="0"/>
              </a:rPr>
              <a:t>&lt;</a:t>
            </a:r>
            <a:r>
              <a:rPr lang="en-US" dirty="0" smtClean="0">
                <a:latin typeface="Lucida Console" pitchFamily="49" charset="0"/>
              </a:rPr>
              <a:t>omitted data decomposition for brevity&gt; */</a:t>
            </a:r>
          </a:p>
          <a:p>
            <a:pPr marL="0" indent="0">
              <a:buNone/>
            </a:pP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/* Set up data transfer property list w/collective MPI-IO */</a:t>
            </a:r>
          </a:p>
          <a:p>
            <a:pPr marL="0" indent="0">
              <a:buNone/>
            </a:pPr>
            <a:r>
              <a:rPr lang="en-US" dirty="0" err="1" smtClean="0">
                <a:latin typeface="Lucida Console" pitchFamily="49" charset="0"/>
              </a:rPr>
              <a:t>dx_plist_id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Lucida Console" pitchFamily="49" charset="0"/>
              </a:rPr>
              <a:t>H5Pcreate</a:t>
            </a:r>
            <a:r>
              <a:rPr lang="en-US" dirty="0">
                <a:latin typeface="Lucida Console" pitchFamily="49" charset="0"/>
              </a:rPr>
              <a:t>(H5P_DATASET_XFER);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H5Pset_dxpl_mpio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Lucida Console" pitchFamily="49" charset="0"/>
              </a:rPr>
              <a:t>dx_plist_id</a:t>
            </a:r>
            <a:r>
              <a:rPr lang="en-US" dirty="0" smtClean="0">
                <a:latin typeface="Lucida Console" pitchFamily="49" charset="0"/>
              </a:rPr>
              <a:t>, </a:t>
            </a:r>
            <a:r>
              <a:rPr lang="en-US" dirty="0">
                <a:latin typeface="Lucida Console" pitchFamily="49" charset="0"/>
              </a:rPr>
              <a:t>H5FD_MPIO_COLLECTIVE);</a:t>
            </a:r>
          </a:p>
          <a:p>
            <a:pPr marL="0" indent="0">
              <a:buNone/>
            </a:pP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/* </a:t>
            </a:r>
            <a:r>
              <a:rPr lang="en-US" dirty="0" smtClean="0">
                <a:latin typeface="Lucida Console" pitchFamily="49" charset="0"/>
              </a:rPr>
              <a:t>Write data elements to the dataset *</a:t>
            </a:r>
            <a:r>
              <a:rPr lang="en-US" dirty="0">
                <a:latin typeface="Lucida Console" pitchFamily="49" charset="0"/>
              </a:rPr>
              <a:t>/</a:t>
            </a: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status </a:t>
            </a:r>
            <a:r>
              <a:rPr lang="en-US" dirty="0">
                <a:latin typeface="Lucida Console" pitchFamily="49" charset="0"/>
              </a:rPr>
              <a:t>= H5Dwrite(</a:t>
            </a:r>
            <a:r>
              <a:rPr lang="en-US" dirty="0" err="1">
                <a:latin typeface="Lucida Console" pitchFamily="49" charset="0"/>
              </a:rPr>
              <a:t>dset_id</a:t>
            </a:r>
            <a:r>
              <a:rPr lang="en-US" dirty="0">
                <a:latin typeface="Lucida Console" pitchFamily="49" charset="0"/>
              </a:rPr>
              <a:t>, H5T_NATIVE_INT, </a:t>
            </a: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memspace</a:t>
            </a:r>
            <a:r>
              <a:rPr lang="en-US" dirty="0">
                <a:latin typeface="Lucida Console" pitchFamily="49" charset="0"/>
              </a:rPr>
              <a:t>, </a:t>
            </a:r>
            <a:r>
              <a:rPr lang="en-US" dirty="0" err="1" smtClean="0">
                <a:latin typeface="Lucida Console" pitchFamily="49" charset="0"/>
              </a:rPr>
              <a:t>filespace</a:t>
            </a:r>
            <a:r>
              <a:rPr lang="en-US" dirty="0" smtClean="0">
                <a:latin typeface="Lucida Console" pitchFamily="49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Lucida Console" pitchFamily="49" charset="0"/>
              </a:rPr>
              <a:t>dx_plist_id</a:t>
            </a:r>
            <a:r>
              <a:rPr lang="en-US" dirty="0">
                <a:latin typeface="Lucida Console" pitchFamily="49" charset="0"/>
              </a:rPr>
              <a:t>, data);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9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I/O in HDF5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query Data Transfer Property List (DXPL) after I/O for collective I/O status:</a:t>
            </a:r>
          </a:p>
          <a:p>
            <a:pPr lvl="1"/>
            <a:r>
              <a:rPr lang="en-US" dirty="0" smtClean="0"/>
              <a:t>H5Pget_mpio_actual_io_mode</a:t>
            </a:r>
          </a:p>
          <a:p>
            <a:pPr lvl="2"/>
            <a:r>
              <a:rPr lang="en-US" dirty="0"/>
              <a:t>Retrieves the type of I/O that HDF5 actually performed on the last parallel I/O </a:t>
            </a:r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H5Pget_mpio_no_collective_cause</a:t>
            </a:r>
          </a:p>
          <a:p>
            <a:pPr lvl="2"/>
            <a:r>
              <a:rPr lang="en-US" dirty="0"/>
              <a:t>Retrieves local and global causes that broke collective I/O on the last parallel I/O </a:t>
            </a:r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H5Pget_mpio_actual_chunk_opt_mode</a:t>
            </a:r>
          </a:p>
          <a:p>
            <a:pPr lvl="2"/>
            <a:r>
              <a:rPr lang="en-US" dirty="0"/>
              <a:t>Retrieves the type of chunk optimization that HDF5 actually performed on the last parallel I/O call. This is not necessarily the type of optimization </a:t>
            </a:r>
            <a:r>
              <a:rPr lang="en-US" dirty="0" smtClean="0"/>
              <a:t>requested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HDF5 storage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76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Metadata header separate from dataset data</a:t>
            </a:r>
          </a:p>
          <a:p>
            <a:r>
              <a:rPr lang="en-US" dirty="0"/>
              <a:t>Data stored in one contiguous block in HDF5 file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969" y="2209800"/>
            <a:ext cx="8382000" cy="2438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marL="228600" indent="-228600" algn="r" eaLnBrk="0" hangingPunct="0">
              <a:tabLst>
                <a:tab pos="3206750" algn="ctr"/>
              </a:tabLst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Application memory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0169" y="2362200"/>
            <a:ext cx="3886200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ct val="70000"/>
              </a:lnSpc>
            </a:pPr>
            <a:r>
              <a:rPr lang="en-US" sz="2000">
                <a:latin typeface="Arial" charset="0"/>
              </a:rPr>
              <a:t>Metadata cache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6369" y="2590800"/>
            <a:ext cx="1676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Dataset header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76369" y="30480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6369" y="32766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Datatype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6369" y="35052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Dataspace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6369" y="37338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76369" y="39624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Attributes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76369" y="41910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/>
              <a:t>…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3969" y="5353050"/>
            <a:ext cx="8458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00169" y="542925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File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76369" y="2590800"/>
            <a:ext cx="1676400" cy="1828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5276969" y="3581400"/>
            <a:ext cx="3200400" cy="2457450"/>
            <a:chOff x="5181600" y="3505200"/>
            <a:chExt cx="3200400" cy="2457450"/>
          </a:xfrm>
        </p:grpSpPr>
        <p:sp>
          <p:nvSpPr>
            <p:cNvPr id="17" name="Rectangle 19" descr="Large grid"/>
            <p:cNvSpPr>
              <a:spLocks noChangeArrowheads="1"/>
            </p:cNvSpPr>
            <p:nvPr/>
          </p:nvSpPr>
          <p:spPr bwMode="auto">
            <a:xfrm>
              <a:off x="5181600" y="5276850"/>
              <a:ext cx="3200400" cy="685800"/>
            </a:xfrm>
            <a:prstGeom prst="rect">
              <a:avLst/>
            </a:prstGeom>
            <a:pattFill prst="lgGrid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/>
                <a:t> </a:t>
              </a:r>
            </a:p>
          </p:txBody>
        </p: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5181600" y="3505200"/>
              <a:ext cx="3124200" cy="1752600"/>
              <a:chOff x="5181600" y="3505200"/>
              <a:chExt cx="3124200" cy="1752600"/>
            </a:xfrm>
          </p:grpSpPr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flipH="1">
                <a:off x="5181600" y="3581400"/>
                <a:ext cx="0" cy="16764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H="1">
                <a:off x="8305800" y="3505200"/>
                <a:ext cx="0" cy="17526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Rectangle 21" descr="Large grid"/>
          <p:cNvSpPr>
            <a:spLocks noChangeArrowheads="1"/>
          </p:cNvSpPr>
          <p:nvPr/>
        </p:nvSpPr>
        <p:spPr bwMode="auto">
          <a:xfrm>
            <a:off x="5276969" y="2819400"/>
            <a:ext cx="3124200" cy="838200"/>
          </a:xfrm>
          <a:prstGeom prst="rect">
            <a:avLst/>
          </a:prstGeom>
          <a:pattFill prst="lgGrid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886569" y="30622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Dataset data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2838569" y="3052763"/>
            <a:ext cx="1062038" cy="757237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609969" y="5353050"/>
            <a:ext cx="838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15"/>
          <p:cNvCxnSpPr>
            <a:cxnSpLocks noChangeShapeType="1"/>
          </p:cNvCxnSpPr>
          <p:nvPr/>
        </p:nvCxnSpPr>
        <p:spPr bwMode="auto">
          <a:xfrm rot="16200000" flipH="1">
            <a:off x="1745576" y="4445793"/>
            <a:ext cx="914400" cy="8620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</p:spPr>
      </p:cxn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09969" y="5353050"/>
            <a:ext cx="838200" cy="685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810369" y="55006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Dataset data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parallel </a:t>
            </a:r>
            <a:r>
              <a:rPr lang="en-US" dirty="0"/>
              <a:t>f</a:t>
            </a:r>
            <a:r>
              <a:rPr lang="en-US" dirty="0" smtClean="0"/>
              <a:t>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23969" y="1600200"/>
            <a:ext cx="8458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00169" y="1676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File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609969" y="1600200"/>
            <a:ext cx="838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67469" y="1588294"/>
            <a:ext cx="289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810369" y="174783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Dataset data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0168" y="3428999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05252" y="3428999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48199" y="3418293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81798" y="3418293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9770" y="4837330"/>
            <a:ext cx="75246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The file is striped over multiple OSTs depending on the stripe size and stripe count that the file was created with.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238369" y="2438400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229151" y="2438400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267306" y="2438400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391400" y="2438400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001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 is stored in chunks of predefined size</a:t>
            </a:r>
          </a:p>
          <a:p>
            <a:pPr lvl="1"/>
            <a:r>
              <a:rPr lang="en-US" dirty="0"/>
              <a:t>Two-dimensional instance may be referred to as data tiling </a:t>
            </a:r>
          </a:p>
          <a:p>
            <a:r>
              <a:rPr lang="en-US" dirty="0"/>
              <a:t>HDF5 library </a:t>
            </a:r>
            <a:r>
              <a:rPr lang="en-US" dirty="0" smtClean="0"/>
              <a:t>writes</a:t>
            </a:r>
            <a:r>
              <a:rPr lang="en-US" dirty="0"/>
              <a:t>/reads the whole chunk</a:t>
            </a:r>
          </a:p>
          <a:p>
            <a:endParaRPr lang="en-US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763491" y="3524250"/>
            <a:ext cx="457200" cy="476250"/>
            <a:chOff x="576" y="480"/>
            <a:chExt cx="288" cy="240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6296891" y="3524250"/>
            <a:ext cx="457200" cy="476250"/>
            <a:chOff x="576" y="480"/>
            <a:chExt cx="288" cy="240"/>
          </a:xfrm>
        </p:grpSpPr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54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5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6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57"/>
          <p:cNvGrpSpPr>
            <a:grpSpLocks/>
          </p:cNvGrpSpPr>
          <p:nvPr/>
        </p:nvGrpSpPr>
        <p:grpSpPr bwMode="auto">
          <a:xfrm>
            <a:off x="5763491" y="4095750"/>
            <a:ext cx="457200" cy="476250"/>
            <a:chOff x="576" y="480"/>
            <a:chExt cx="288" cy="240"/>
          </a:xfrm>
        </p:grpSpPr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9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62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65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66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7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68"/>
          <p:cNvGrpSpPr>
            <a:grpSpLocks/>
          </p:cNvGrpSpPr>
          <p:nvPr/>
        </p:nvGrpSpPr>
        <p:grpSpPr bwMode="auto">
          <a:xfrm>
            <a:off x="6296891" y="4095750"/>
            <a:ext cx="457200" cy="476250"/>
            <a:chOff x="576" y="480"/>
            <a:chExt cx="288" cy="240"/>
          </a:xfrm>
        </p:grpSpPr>
        <p:sp>
          <p:nvSpPr>
            <p:cNvPr id="38" name="Rectangle 69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70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1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72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73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74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75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76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77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78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79"/>
          <p:cNvGrpSpPr>
            <a:grpSpLocks/>
          </p:cNvGrpSpPr>
          <p:nvPr/>
        </p:nvGrpSpPr>
        <p:grpSpPr bwMode="auto">
          <a:xfrm>
            <a:off x="6830291" y="4095750"/>
            <a:ext cx="457200" cy="476250"/>
            <a:chOff x="576" y="480"/>
            <a:chExt cx="288" cy="240"/>
          </a:xfrm>
        </p:grpSpPr>
        <p:sp>
          <p:nvSpPr>
            <p:cNvPr id="49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90"/>
          <p:cNvGrpSpPr>
            <a:grpSpLocks/>
          </p:cNvGrpSpPr>
          <p:nvPr/>
        </p:nvGrpSpPr>
        <p:grpSpPr bwMode="auto">
          <a:xfrm>
            <a:off x="6830291" y="3524250"/>
            <a:ext cx="457200" cy="476250"/>
            <a:chOff x="576" y="480"/>
            <a:chExt cx="288" cy="240"/>
          </a:xfrm>
        </p:grpSpPr>
        <p:sp>
          <p:nvSpPr>
            <p:cNvPr id="60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7363691" y="4095750"/>
            <a:ext cx="4572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>
            <a:off x="7439891" y="40957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>
            <a:off x="7592291" y="40957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83"/>
          <p:cNvSpPr>
            <a:spLocks noChangeShapeType="1"/>
          </p:cNvSpPr>
          <p:nvPr/>
        </p:nvSpPr>
        <p:spPr bwMode="auto">
          <a:xfrm>
            <a:off x="7516091" y="40957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4"/>
          <p:cNvSpPr>
            <a:spLocks noChangeShapeType="1"/>
          </p:cNvSpPr>
          <p:nvPr/>
        </p:nvSpPr>
        <p:spPr bwMode="auto">
          <a:xfrm>
            <a:off x="7668491" y="40957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85"/>
          <p:cNvSpPr>
            <a:spLocks noChangeShapeType="1"/>
          </p:cNvSpPr>
          <p:nvPr/>
        </p:nvSpPr>
        <p:spPr bwMode="auto">
          <a:xfrm>
            <a:off x="7744691" y="40957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7363691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auto">
          <a:xfrm>
            <a:off x="7363691" y="43815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88"/>
          <p:cNvSpPr>
            <a:spLocks noChangeShapeType="1"/>
          </p:cNvSpPr>
          <p:nvPr/>
        </p:nvSpPr>
        <p:spPr bwMode="auto">
          <a:xfrm>
            <a:off x="7363691" y="42862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9"/>
          <p:cNvSpPr>
            <a:spLocks noChangeShapeType="1"/>
          </p:cNvSpPr>
          <p:nvPr/>
        </p:nvSpPr>
        <p:spPr bwMode="auto">
          <a:xfrm>
            <a:off x="7363691" y="44767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91"/>
          <p:cNvSpPr>
            <a:spLocks noChangeArrowheads="1"/>
          </p:cNvSpPr>
          <p:nvPr/>
        </p:nvSpPr>
        <p:spPr bwMode="auto">
          <a:xfrm>
            <a:off x="7363691" y="3524250"/>
            <a:ext cx="4572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92"/>
          <p:cNvSpPr>
            <a:spLocks noChangeShapeType="1"/>
          </p:cNvSpPr>
          <p:nvPr/>
        </p:nvSpPr>
        <p:spPr bwMode="auto">
          <a:xfrm>
            <a:off x="7439891" y="35242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93"/>
          <p:cNvSpPr>
            <a:spLocks noChangeShapeType="1"/>
          </p:cNvSpPr>
          <p:nvPr/>
        </p:nvSpPr>
        <p:spPr bwMode="auto">
          <a:xfrm>
            <a:off x="7592291" y="35242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94"/>
          <p:cNvSpPr>
            <a:spLocks noChangeShapeType="1"/>
          </p:cNvSpPr>
          <p:nvPr/>
        </p:nvSpPr>
        <p:spPr bwMode="auto">
          <a:xfrm>
            <a:off x="7516091" y="35242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95"/>
          <p:cNvSpPr>
            <a:spLocks noChangeShapeType="1"/>
          </p:cNvSpPr>
          <p:nvPr/>
        </p:nvSpPr>
        <p:spPr bwMode="auto">
          <a:xfrm>
            <a:off x="7668491" y="35242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96"/>
          <p:cNvSpPr>
            <a:spLocks noChangeShapeType="1"/>
          </p:cNvSpPr>
          <p:nvPr/>
        </p:nvSpPr>
        <p:spPr bwMode="auto">
          <a:xfrm>
            <a:off x="7744691" y="35242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97"/>
          <p:cNvSpPr>
            <a:spLocks noChangeShapeType="1"/>
          </p:cNvSpPr>
          <p:nvPr/>
        </p:nvSpPr>
        <p:spPr bwMode="auto">
          <a:xfrm>
            <a:off x="7363691" y="36195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98"/>
          <p:cNvSpPr>
            <a:spLocks noChangeShapeType="1"/>
          </p:cNvSpPr>
          <p:nvPr/>
        </p:nvSpPr>
        <p:spPr bwMode="auto">
          <a:xfrm>
            <a:off x="7363691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99"/>
          <p:cNvSpPr>
            <a:spLocks noChangeShapeType="1"/>
          </p:cNvSpPr>
          <p:nvPr/>
        </p:nvSpPr>
        <p:spPr bwMode="auto">
          <a:xfrm>
            <a:off x="7363691" y="37147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100"/>
          <p:cNvSpPr>
            <a:spLocks noChangeShapeType="1"/>
          </p:cNvSpPr>
          <p:nvPr/>
        </p:nvSpPr>
        <p:spPr bwMode="auto">
          <a:xfrm>
            <a:off x="7363691" y="39052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" name="Group 79"/>
          <p:cNvGrpSpPr>
            <a:grpSpLocks/>
          </p:cNvGrpSpPr>
          <p:nvPr/>
        </p:nvGrpSpPr>
        <p:grpSpPr bwMode="auto">
          <a:xfrm>
            <a:off x="5763491" y="5238750"/>
            <a:ext cx="457200" cy="476250"/>
            <a:chOff x="576" y="480"/>
            <a:chExt cx="288" cy="240"/>
          </a:xfrm>
        </p:grpSpPr>
        <p:sp>
          <p:nvSpPr>
            <p:cNvPr id="91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90"/>
          <p:cNvGrpSpPr>
            <a:grpSpLocks/>
          </p:cNvGrpSpPr>
          <p:nvPr/>
        </p:nvGrpSpPr>
        <p:grpSpPr bwMode="auto">
          <a:xfrm>
            <a:off x="5763491" y="4667250"/>
            <a:ext cx="457200" cy="476250"/>
            <a:chOff x="576" y="480"/>
            <a:chExt cx="288" cy="240"/>
          </a:xfrm>
        </p:grpSpPr>
        <p:sp>
          <p:nvSpPr>
            <p:cNvPr id="102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79"/>
          <p:cNvGrpSpPr>
            <a:grpSpLocks/>
          </p:cNvGrpSpPr>
          <p:nvPr/>
        </p:nvGrpSpPr>
        <p:grpSpPr bwMode="auto">
          <a:xfrm>
            <a:off x="6296891" y="5238750"/>
            <a:ext cx="457200" cy="476250"/>
            <a:chOff x="576" y="480"/>
            <a:chExt cx="288" cy="240"/>
          </a:xfrm>
        </p:grpSpPr>
        <p:sp>
          <p:nvSpPr>
            <p:cNvPr id="113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90"/>
          <p:cNvGrpSpPr>
            <a:grpSpLocks/>
          </p:cNvGrpSpPr>
          <p:nvPr/>
        </p:nvGrpSpPr>
        <p:grpSpPr bwMode="auto">
          <a:xfrm>
            <a:off x="6296891" y="4667250"/>
            <a:ext cx="457200" cy="476250"/>
            <a:chOff x="576" y="480"/>
            <a:chExt cx="288" cy="240"/>
          </a:xfrm>
        </p:grpSpPr>
        <p:sp>
          <p:nvSpPr>
            <p:cNvPr id="124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" name="Group 79"/>
          <p:cNvGrpSpPr>
            <a:grpSpLocks/>
          </p:cNvGrpSpPr>
          <p:nvPr/>
        </p:nvGrpSpPr>
        <p:grpSpPr bwMode="auto">
          <a:xfrm>
            <a:off x="6830291" y="5238750"/>
            <a:ext cx="457200" cy="476250"/>
            <a:chOff x="576" y="480"/>
            <a:chExt cx="288" cy="240"/>
          </a:xfrm>
        </p:grpSpPr>
        <p:sp>
          <p:nvSpPr>
            <p:cNvPr id="13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90"/>
          <p:cNvGrpSpPr>
            <a:grpSpLocks/>
          </p:cNvGrpSpPr>
          <p:nvPr/>
        </p:nvGrpSpPr>
        <p:grpSpPr bwMode="auto">
          <a:xfrm>
            <a:off x="6830291" y="4667250"/>
            <a:ext cx="457200" cy="476250"/>
            <a:chOff x="576" y="480"/>
            <a:chExt cx="288" cy="240"/>
          </a:xfrm>
        </p:grpSpPr>
        <p:sp>
          <p:nvSpPr>
            <p:cNvPr id="146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6" name="Group 79"/>
          <p:cNvGrpSpPr>
            <a:grpSpLocks/>
          </p:cNvGrpSpPr>
          <p:nvPr/>
        </p:nvGrpSpPr>
        <p:grpSpPr bwMode="auto">
          <a:xfrm>
            <a:off x="7363691" y="5238750"/>
            <a:ext cx="457200" cy="476250"/>
            <a:chOff x="576" y="480"/>
            <a:chExt cx="288" cy="240"/>
          </a:xfrm>
        </p:grpSpPr>
        <p:sp>
          <p:nvSpPr>
            <p:cNvPr id="157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" name="Group 90"/>
          <p:cNvGrpSpPr>
            <a:grpSpLocks/>
          </p:cNvGrpSpPr>
          <p:nvPr/>
        </p:nvGrpSpPr>
        <p:grpSpPr bwMode="auto">
          <a:xfrm>
            <a:off x="7363691" y="4667250"/>
            <a:ext cx="457200" cy="476250"/>
            <a:chOff x="576" y="480"/>
            <a:chExt cx="288" cy="240"/>
          </a:xfrm>
        </p:grpSpPr>
        <p:sp>
          <p:nvSpPr>
            <p:cNvPr id="168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" name="Group 35"/>
          <p:cNvGrpSpPr>
            <a:grpSpLocks/>
          </p:cNvGrpSpPr>
          <p:nvPr/>
        </p:nvGrpSpPr>
        <p:grpSpPr bwMode="auto">
          <a:xfrm>
            <a:off x="1081750" y="3524250"/>
            <a:ext cx="457200" cy="476250"/>
            <a:chOff x="576" y="480"/>
            <a:chExt cx="288" cy="240"/>
          </a:xfrm>
        </p:grpSpPr>
        <p:sp>
          <p:nvSpPr>
            <p:cNvPr id="179" name="Rectangle 36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37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38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39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40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41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42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43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45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9" name="Group 46"/>
          <p:cNvGrpSpPr>
            <a:grpSpLocks/>
          </p:cNvGrpSpPr>
          <p:nvPr/>
        </p:nvGrpSpPr>
        <p:grpSpPr bwMode="auto">
          <a:xfrm>
            <a:off x="1538950" y="3524250"/>
            <a:ext cx="457200" cy="476250"/>
            <a:chOff x="576" y="480"/>
            <a:chExt cx="288" cy="240"/>
          </a:xfrm>
        </p:grpSpPr>
        <p:sp>
          <p:nvSpPr>
            <p:cNvPr id="190" name="Rectangle 47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Line 48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Line 49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Line 50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Line 51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52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53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54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55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56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" name="Group 57"/>
          <p:cNvGrpSpPr>
            <a:grpSpLocks/>
          </p:cNvGrpSpPr>
          <p:nvPr/>
        </p:nvGrpSpPr>
        <p:grpSpPr bwMode="auto">
          <a:xfrm>
            <a:off x="1081750" y="3981450"/>
            <a:ext cx="457200" cy="476250"/>
            <a:chOff x="576" y="480"/>
            <a:chExt cx="288" cy="240"/>
          </a:xfrm>
        </p:grpSpPr>
        <p:sp>
          <p:nvSpPr>
            <p:cNvPr id="201" name="Rectangle 58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9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60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61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62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63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64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65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Line 66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Line 67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" name="Group 68"/>
          <p:cNvGrpSpPr>
            <a:grpSpLocks/>
          </p:cNvGrpSpPr>
          <p:nvPr/>
        </p:nvGrpSpPr>
        <p:grpSpPr bwMode="auto">
          <a:xfrm>
            <a:off x="1538950" y="3981450"/>
            <a:ext cx="457200" cy="476250"/>
            <a:chOff x="576" y="480"/>
            <a:chExt cx="288" cy="240"/>
          </a:xfrm>
        </p:grpSpPr>
        <p:sp>
          <p:nvSpPr>
            <p:cNvPr id="212" name="Rectangle 69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Line 70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71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Line 72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Line 73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Line 74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75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Line 76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Line 77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Line 78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" name="Group 79"/>
          <p:cNvGrpSpPr>
            <a:grpSpLocks/>
          </p:cNvGrpSpPr>
          <p:nvPr/>
        </p:nvGrpSpPr>
        <p:grpSpPr bwMode="auto">
          <a:xfrm>
            <a:off x="1996150" y="3981450"/>
            <a:ext cx="457200" cy="476250"/>
            <a:chOff x="576" y="480"/>
            <a:chExt cx="288" cy="240"/>
          </a:xfrm>
        </p:grpSpPr>
        <p:sp>
          <p:nvSpPr>
            <p:cNvPr id="223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" name="Group 90"/>
          <p:cNvGrpSpPr>
            <a:grpSpLocks/>
          </p:cNvGrpSpPr>
          <p:nvPr/>
        </p:nvGrpSpPr>
        <p:grpSpPr bwMode="auto">
          <a:xfrm>
            <a:off x="1996150" y="3524250"/>
            <a:ext cx="457200" cy="476250"/>
            <a:chOff x="576" y="480"/>
            <a:chExt cx="288" cy="240"/>
          </a:xfrm>
        </p:grpSpPr>
        <p:sp>
          <p:nvSpPr>
            <p:cNvPr id="234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" name="Group 79"/>
          <p:cNvGrpSpPr>
            <a:grpSpLocks/>
          </p:cNvGrpSpPr>
          <p:nvPr/>
        </p:nvGrpSpPr>
        <p:grpSpPr bwMode="auto">
          <a:xfrm>
            <a:off x="1081750" y="4895850"/>
            <a:ext cx="457200" cy="476250"/>
            <a:chOff x="576" y="480"/>
            <a:chExt cx="288" cy="240"/>
          </a:xfrm>
        </p:grpSpPr>
        <p:sp>
          <p:nvSpPr>
            <p:cNvPr id="245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5" name="Group 90"/>
          <p:cNvGrpSpPr>
            <a:grpSpLocks/>
          </p:cNvGrpSpPr>
          <p:nvPr/>
        </p:nvGrpSpPr>
        <p:grpSpPr bwMode="auto">
          <a:xfrm>
            <a:off x="1081750" y="4438650"/>
            <a:ext cx="457200" cy="476250"/>
            <a:chOff x="576" y="480"/>
            <a:chExt cx="288" cy="240"/>
          </a:xfrm>
        </p:grpSpPr>
        <p:sp>
          <p:nvSpPr>
            <p:cNvPr id="256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" name="Group 79"/>
          <p:cNvGrpSpPr>
            <a:grpSpLocks/>
          </p:cNvGrpSpPr>
          <p:nvPr/>
        </p:nvGrpSpPr>
        <p:grpSpPr bwMode="auto">
          <a:xfrm>
            <a:off x="1538950" y="4895850"/>
            <a:ext cx="457200" cy="476250"/>
            <a:chOff x="576" y="480"/>
            <a:chExt cx="288" cy="240"/>
          </a:xfrm>
        </p:grpSpPr>
        <p:sp>
          <p:nvSpPr>
            <p:cNvPr id="267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" name="Group 90"/>
          <p:cNvGrpSpPr>
            <a:grpSpLocks/>
          </p:cNvGrpSpPr>
          <p:nvPr/>
        </p:nvGrpSpPr>
        <p:grpSpPr bwMode="auto">
          <a:xfrm>
            <a:off x="1538950" y="4438650"/>
            <a:ext cx="457200" cy="476250"/>
            <a:chOff x="576" y="480"/>
            <a:chExt cx="288" cy="240"/>
          </a:xfrm>
        </p:grpSpPr>
        <p:sp>
          <p:nvSpPr>
            <p:cNvPr id="278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" name="Group 79"/>
          <p:cNvGrpSpPr>
            <a:grpSpLocks/>
          </p:cNvGrpSpPr>
          <p:nvPr/>
        </p:nvGrpSpPr>
        <p:grpSpPr bwMode="auto">
          <a:xfrm>
            <a:off x="1996150" y="4895850"/>
            <a:ext cx="457200" cy="476250"/>
            <a:chOff x="576" y="480"/>
            <a:chExt cx="288" cy="240"/>
          </a:xfrm>
        </p:grpSpPr>
        <p:sp>
          <p:nvSpPr>
            <p:cNvPr id="289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9" name="Group 90"/>
          <p:cNvGrpSpPr>
            <a:grpSpLocks/>
          </p:cNvGrpSpPr>
          <p:nvPr/>
        </p:nvGrpSpPr>
        <p:grpSpPr bwMode="auto">
          <a:xfrm>
            <a:off x="1996150" y="4438650"/>
            <a:ext cx="457200" cy="476250"/>
            <a:chOff x="576" y="480"/>
            <a:chExt cx="288" cy="240"/>
          </a:xfrm>
        </p:grpSpPr>
        <p:sp>
          <p:nvSpPr>
            <p:cNvPr id="300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79"/>
          <p:cNvGrpSpPr>
            <a:grpSpLocks/>
          </p:cNvGrpSpPr>
          <p:nvPr/>
        </p:nvGrpSpPr>
        <p:grpSpPr bwMode="auto">
          <a:xfrm>
            <a:off x="2453350" y="3981450"/>
            <a:ext cx="457200" cy="476250"/>
            <a:chOff x="576" y="480"/>
            <a:chExt cx="288" cy="240"/>
          </a:xfrm>
        </p:grpSpPr>
        <p:sp>
          <p:nvSpPr>
            <p:cNvPr id="311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1" name="Group 90"/>
          <p:cNvGrpSpPr>
            <a:grpSpLocks/>
          </p:cNvGrpSpPr>
          <p:nvPr/>
        </p:nvGrpSpPr>
        <p:grpSpPr bwMode="auto">
          <a:xfrm>
            <a:off x="2453350" y="3524250"/>
            <a:ext cx="457200" cy="476250"/>
            <a:chOff x="576" y="480"/>
            <a:chExt cx="288" cy="240"/>
          </a:xfrm>
        </p:grpSpPr>
        <p:sp>
          <p:nvSpPr>
            <p:cNvPr id="322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" name="Group 79"/>
          <p:cNvGrpSpPr>
            <a:grpSpLocks/>
          </p:cNvGrpSpPr>
          <p:nvPr/>
        </p:nvGrpSpPr>
        <p:grpSpPr bwMode="auto">
          <a:xfrm>
            <a:off x="2453350" y="4895850"/>
            <a:ext cx="457200" cy="476250"/>
            <a:chOff x="576" y="480"/>
            <a:chExt cx="288" cy="240"/>
          </a:xfrm>
        </p:grpSpPr>
        <p:sp>
          <p:nvSpPr>
            <p:cNvPr id="333" name="Rectangle 80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Line 81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Line 82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Line 83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Line 85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Line 86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Line 87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Line 88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Line 89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90"/>
          <p:cNvGrpSpPr>
            <a:grpSpLocks/>
          </p:cNvGrpSpPr>
          <p:nvPr/>
        </p:nvGrpSpPr>
        <p:grpSpPr bwMode="auto">
          <a:xfrm>
            <a:off x="2453350" y="4438650"/>
            <a:ext cx="457200" cy="476250"/>
            <a:chOff x="576" y="480"/>
            <a:chExt cx="288" cy="240"/>
          </a:xfrm>
        </p:grpSpPr>
        <p:sp>
          <p:nvSpPr>
            <p:cNvPr id="344" name="Rectangle 91"/>
            <p:cNvSpPr>
              <a:spLocks noChangeArrowheads="1"/>
            </p:cNvSpPr>
            <p:nvPr/>
          </p:nvSpPr>
          <p:spPr bwMode="auto">
            <a:xfrm>
              <a:off x="576" y="48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Line 92"/>
            <p:cNvSpPr>
              <a:spLocks noChangeShapeType="1"/>
            </p:cNvSpPr>
            <p:nvPr/>
          </p:nvSpPr>
          <p:spPr bwMode="auto">
            <a:xfrm>
              <a:off x="624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Line 93"/>
            <p:cNvSpPr>
              <a:spLocks noChangeShapeType="1"/>
            </p:cNvSpPr>
            <p:nvPr/>
          </p:nvSpPr>
          <p:spPr bwMode="auto">
            <a:xfrm>
              <a:off x="720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Line 94"/>
            <p:cNvSpPr>
              <a:spLocks noChangeShapeType="1"/>
            </p:cNvSpPr>
            <p:nvPr/>
          </p:nvSpPr>
          <p:spPr bwMode="auto">
            <a:xfrm>
              <a:off x="6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Line 95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Line 96"/>
            <p:cNvSpPr>
              <a:spLocks noChangeShapeType="1"/>
            </p:cNvSpPr>
            <p:nvPr/>
          </p:nvSpPr>
          <p:spPr bwMode="auto">
            <a:xfrm>
              <a:off x="816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Line 97"/>
            <p:cNvSpPr>
              <a:spLocks noChangeShapeType="1"/>
            </p:cNvSpPr>
            <p:nvPr/>
          </p:nvSpPr>
          <p:spPr bwMode="auto">
            <a:xfrm>
              <a:off x="576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Line 98"/>
            <p:cNvSpPr>
              <a:spLocks noChangeShapeType="1"/>
            </p:cNvSpPr>
            <p:nvPr/>
          </p:nvSpPr>
          <p:spPr bwMode="auto">
            <a:xfrm>
              <a:off x="576" y="6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Line 99"/>
            <p:cNvSpPr>
              <a:spLocks noChangeShapeType="1"/>
            </p:cNvSpPr>
            <p:nvPr/>
          </p:nvSpPr>
          <p:spPr bwMode="auto">
            <a:xfrm>
              <a:off x="576" y="5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Line 100"/>
            <p:cNvSpPr>
              <a:spLocks noChangeShapeType="1"/>
            </p:cNvSpPr>
            <p:nvPr/>
          </p:nvSpPr>
          <p:spPr bwMode="auto">
            <a:xfrm>
              <a:off x="576" y="6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1042401" y="2890247"/>
            <a:ext cx="174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Contiguous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5939725" y="2890247"/>
            <a:ext cx="141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Chunked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56" name="Straight Arrow Connector 355"/>
          <p:cNvCxnSpPr/>
          <p:nvPr/>
        </p:nvCxnSpPr>
        <p:spPr bwMode="auto">
          <a:xfrm rot="16200000" flipH="1">
            <a:off x="1996150" y="2800350"/>
            <a:ext cx="1588" cy="1828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7" name="Straight Arrow Connector 356"/>
          <p:cNvCxnSpPr/>
          <p:nvPr/>
        </p:nvCxnSpPr>
        <p:spPr bwMode="auto">
          <a:xfrm rot="16200000" flipH="1">
            <a:off x="1995356" y="2990056"/>
            <a:ext cx="1588" cy="1828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8" name="Straight Arrow Connector 357"/>
          <p:cNvCxnSpPr/>
          <p:nvPr/>
        </p:nvCxnSpPr>
        <p:spPr bwMode="auto">
          <a:xfrm rot="16200000" flipH="1">
            <a:off x="6030191" y="3352800"/>
            <a:ext cx="1588" cy="533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9" name="Straight Arrow Connector 358"/>
          <p:cNvCxnSpPr/>
          <p:nvPr/>
        </p:nvCxnSpPr>
        <p:spPr bwMode="auto">
          <a:xfrm rot="16200000" flipH="1">
            <a:off x="6029397" y="3542506"/>
            <a:ext cx="1588" cy="533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0" name="Date Placeholder 3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1" name="Footer Placeholder 3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62" name="Slide Number Placeholder 3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79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HDF5 is like …</a:t>
            </a:r>
          </a:p>
        </p:txBody>
      </p:sp>
      <p:sp>
        <p:nvSpPr>
          <p:cNvPr id="26626" name="Rectangle 2064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2F685C-C7A8-B74C-8799-F074F1771E07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5" descr="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3136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XM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6700"/>
            <a:ext cx="3340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DirsFi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654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D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225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Bina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30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VennDiagram2-HDF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105025"/>
            <a:ext cx="314801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1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Chunked storage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7316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Dataset data is divided into equally sized blocks (chunks).</a:t>
            </a:r>
          </a:p>
          <a:p>
            <a:pPr>
              <a:spcBef>
                <a:spcPct val="0"/>
              </a:spcBef>
            </a:pPr>
            <a:r>
              <a:rPr lang="en-US" dirty="0"/>
              <a:t>Each chunk is stored separately as a </a:t>
            </a:r>
            <a:r>
              <a:rPr lang="en-US" sz="3600" dirty="0"/>
              <a:t>contiguous</a:t>
            </a:r>
            <a:r>
              <a:rPr lang="en-US" dirty="0"/>
              <a:t> block in HDF5 file.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82000" cy="2438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marL="228600" indent="-228600" algn="r" eaLnBrk="0" hangingPunct="0">
              <a:tabLst>
                <a:tab pos="3206750" algn="ctr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Application memory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2514600"/>
            <a:ext cx="3886200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ct val="70000"/>
              </a:lnSpc>
            </a:pPr>
            <a:r>
              <a:rPr lang="en-US" sz="2000">
                <a:latin typeface="Arial" charset="0"/>
              </a:rPr>
              <a:t>Metadata cache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" y="2743200"/>
            <a:ext cx="1676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Dataset header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" y="32004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" y="34290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Datatype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3400" y="36576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Dataspace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3400" y="38862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/>
              <a:t>………….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41148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Attributes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33400" y="4343400"/>
            <a:ext cx="1676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/>
              <a:t>…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81000" y="5505450"/>
            <a:ext cx="8458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7200" y="558165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File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33400" y="2743200"/>
            <a:ext cx="1676400" cy="1828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638800" y="244157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Dataset data</a:t>
            </a:r>
          </a:p>
        </p:txBody>
      </p:sp>
      <p:sp>
        <p:nvSpPr>
          <p:cNvPr id="17" name="Rectangle 28" descr="Large grid"/>
          <p:cNvSpPr>
            <a:spLocks noChangeArrowheads="1"/>
          </p:cNvSpPr>
          <p:nvPr/>
        </p:nvSpPr>
        <p:spPr bwMode="auto">
          <a:xfrm>
            <a:off x="4267200" y="565785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8" name="Rectangle 29" descr="Large grid"/>
          <p:cNvSpPr>
            <a:spLocks noChangeArrowheads="1"/>
          </p:cNvSpPr>
          <p:nvPr/>
        </p:nvSpPr>
        <p:spPr bwMode="auto">
          <a:xfrm>
            <a:off x="6781800" y="565785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19" name="Rectangle 30" descr="Large grid"/>
          <p:cNvSpPr>
            <a:spLocks noChangeArrowheads="1"/>
          </p:cNvSpPr>
          <p:nvPr/>
        </p:nvSpPr>
        <p:spPr bwMode="auto">
          <a:xfrm>
            <a:off x="5334000" y="565785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20" name="Rectangle 31" descr="Large grid"/>
          <p:cNvSpPr>
            <a:spLocks noChangeArrowheads="1"/>
          </p:cNvSpPr>
          <p:nvPr/>
        </p:nvSpPr>
        <p:spPr bwMode="auto">
          <a:xfrm>
            <a:off x="7772400" y="565785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21" name="Rectangle 18" descr="Large grid"/>
          <p:cNvSpPr>
            <a:spLocks noChangeArrowheads="1"/>
          </p:cNvSpPr>
          <p:nvPr/>
        </p:nvSpPr>
        <p:spPr bwMode="auto">
          <a:xfrm>
            <a:off x="5334000" y="2990850"/>
            <a:ext cx="3048000" cy="838200"/>
          </a:xfrm>
          <a:prstGeom prst="rect">
            <a:avLst/>
          </a:prstGeom>
          <a:pattFill prst="lgGrid">
            <a:fgClr>
              <a:schemeClr val="folHlink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2895600" y="3071813"/>
            <a:ext cx="1062038" cy="757237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50"/>
          <p:cNvGrpSpPr>
            <a:grpSpLocks/>
          </p:cNvGrpSpPr>
          <p:nvPr/>
        </p:nvGrpSpPr>
        <p:grpSpPr bwMode="auto">
          <a:xfrm>
            <a:off x="1905000" y="5491163"/>
            <a:ext cx="5867400" cy="700087"/>
            <a:chOff x="1752600" y="5624513"/>
            <a:chExt cx="5867400" cy="700087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752600" y="5638800"/>
              <a:ext cx="838200" cy="685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</a:rPr>
                <a:t>header</a:t>
              </a:r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3048000" y="5638800"/>
              <a:ext cx="685800" cy="6858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dirty="0">
                  <a:latin typeface="Arial" charset="0"/>
                </a:rPr>
                <a:t>Chunk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index</a:t>
              </a:r>
            </a:p>
          </p:txBody>
        </p:sp>
        <p:cxnSp>
          <p:nvCxnSpPr>
            <p:cNvPr id="26" name="AutoShape 35"/>
            <p:cNvCxnSpPr>
              <a:cxnSpLocks noChangeShapeType="1"/>
              <a:stCxn id="25" idx="0"/>
              <a:endCxn id="17" idx="1"/>
            </p:cNvCxnSpPr>
            <p:nvPr/>
          </p:nvCxnSpPr>
          <p:spPr bwMode="auto">
            <a:xfrm rot="16200000" flipH="1">
              <a:off x="3609578" y="5420122"/>
              <a:ext cx="286544" cy="723900"/>
            </a:xfrm>
            <a:prstGeom prst="bentConnector4">
              <a:avLst>
                <a:gd name="adj1" fmla="val -79778"/>
                <a:gd name="adj2" fmla="val 73684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7" name="AutoShape 36"/>
            <p:cNvCxnSpPr>
              <a:cxnSpLocks noChangeShapeType="1"/>
              <a:stCxn id="25" idx="0"/>
              <a:endCxn id="19" idx="1"/>
            </p:cNvCxnSpPr>
            <p:nvPr/>
          </p:nvCxnSpPr>
          <p:spPr bwMode="auto">
            <a:xfrm rot="16200000" flipH="1">
              <a:off x="4142978" y="4886722"/>
              <a:ext cx="286544" cy="1790700"/>
            </a:xfrm>
            <a:prstGeom prst="bentConnector4">
              <a:avLst>
                <a:gd name="adj1" fmla="val -79778"/>
                <a:gd name="adj2" fmla="val 87849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8" name="AutoShape 37"/>
            <p:cNvCxnSpPr>
              <a:cxnSpLocks noChangeShapeType="1"/>
              <a:stCxn id="25" idx="0"/>
              <a:endCxn id="18" idx="1"/>
            </p:cNvCxnSpPr>
            <p:nvPr/>
          </p:nvCxnSpPr>
          <p:spPr bwMode="auto">
            <a:xfrm rot="16200000" flipH="1">
              <a:off x="4866878" y="4162822"/>
              <a:ext cx="286544" cy="3238500"/>
            </a:xfrm>
            <a:prstGeom prst="bentConnector4">
              <a:avLst>
                <a:gd name="adj1" fmla="val -79778"/>
                <a:gd name="adj2" fmla="val 86307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9" name="AutoShape 38"/>
            <p:cNvCxnSpPr>
              <a:cxnSpLocks noChangeShapeType="1"/>
              <a:stCxn id="25" idx="0"/>
              <a:endCxn id="20" idx="1"/>
            </p:cNvCxnSpPr>
            <p:nvPr/>
          </p:nvCxnSpPr>
          <p:spPr bwMode="auto">
            <a:xfrm rot="16200000" flipH="1">
              <a:off x="5362178" y="3667522"/>
              <a:ext cx="286544" cy="4229100"/>
            </a:xfrm>
            <a:prstGeom prst="bentConnector4">
              <a:avLst>
                <a:gd name="adj1" fmla="val -79778"/>
                <a:gd name="adj2" fmla="val 95271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" name="AutoShape 39"/>
            <p:cNvCxnSpPr>
              <a:cxnSpLocks noChangeShapeType="1"/>
              <a:endCxn id="25" idx="1"/>
            </p:cNvCxnSpPr>
            <p:nvPr/>
          </p:nvCxnSpPr>
          <p:spPr bwMode="auto">
            <a:xfrm rot="5400000" flipV="1">
              <a:off x="2431256" y="5364957"/>
              <a:ext cx="357187" cy="876300"/>
            </a:xfrm>
            <a:prstGeom prst="bentConnector4">
              <a:avLst>
                <a:gd name="adj1" fmla="val -60000"/>
                <a:gd name="adj2" fmla="val 73912"/>
              </a:avLst>
            </a:prstGeom>
            <a:noFill/>
            <a:ln w="28575">
              <a:solidFill>
                <a:srgbClr val="3366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3200400" y="3905250"/>
            <a:ext cx="6858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>
                <a:latin typeface="Arial" charset="0"/>
              </a:rPr>
              <a:t>Chunk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index</a:t>
            </a: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5943600" y="29908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6553200" y="29908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7162800" y="29908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7772400" y="29908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5334000" y="33909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410200" y="2914650"/>
            <a:ext cx="38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19800" y="2922588"/>
            <a:ext cx="38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29400" y="2914650"/>
            <a:ext cx="38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239000" y="2914650"/>
            <a:ext cx="38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</a:t>
            </a:r>
            <a:r>
              <a:rPr lang="en-US" dirty="0" smtClean="0"/>
              <a:t>parallel </a:t>
            </a:r>
            <a:r>
              <a:rPr lang="en-US" dirty="0"/>
              <a:t>f</a:t>
            </a:r>
            <a:r>
              <a:rPr lang="en-US" dirty="0" smtClean="0"/>
              <a:t>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71007" y="2019300"/>
            <a:ext cx="8458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47207" y="20955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File</a:t>
            </a:r>
          </a:p>
        </p:txBody>
      </p:sp>
      <p:sp>
        <p:nvSpPr>
          <p:cNvPr id="6" name="Rectangle 28" descr="Large grid"/>
          <p:cNvSpPr>
            <a:spLocks noChangeArrowheads="1"/>
          </p:cNvSpPr>
          <p:nvPr/>
        </p:nvSpPr>
        <p:spPr bwMode="auto">
          <a:xfrm>
            <a:off x="4157207" y="217170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7" name="Rectangle 29" descr="Large grid"/>
          <p:cNvSpPr>
            <a:spLocks noChangeArrowheads="1"/>
          </p:cNvSpPr>
          <p:nvPr/>
        </p:nvSpPr>
        <p:spPr bwMode="auto">
          <a:xfrm>
            <a:off x="6671807" y="217170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8" name="Rectangle 30" descr="Large grid"/>
          <p:cNvSpPr>
            <a:spLocks noChangeArrowheads="1"/>
          </p:cNvSpPr>
          <p:nvPr/>
        </p:nvSpPr>
        <p:spPr bwMode="auto">
          <a:xfrm>
            <a:off x="5224007" y="217170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9" name="Rectangle 31" descr="Large grid"/>
          <p:cNvSpPr>
            <a:spLocks noChangeArrowheads="1"/>
          </p:cNvSpPr>
          <p:nvPr/>
        </p:nvSpPr>
        <p:spPr bwMode="auto">
          <a:xfrm>
            <a:off x="7662407" y="2171700"/>
            <a:ext cx="609600" cy="420688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6936" y="3809998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2020" y="3809998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34967" y="3799292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68566" y="3799292"/>
            <a:ext cx="1885831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OST 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325137" y="2819399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315919" y="2819399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354074" y="2819399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478168" y="2819399"/>
            <a:ext cx="438031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1794162" y="2019300"/>
            <a:ext cx="838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header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3089562" y="2019300"/>
            <a:ext cx="6858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Chunk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index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6321" y="4953000"/>
            <a:ext cx="75246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The file is striped over multiple OSTs depending on the stripe size and stripe count that the file was created with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better for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depends!!</a:t>
            </a:r>
          </a:p>
          <a:p>
            <a:r>
              <a:rPr lang="en-US" dirty="0" smtClean="0"/>
              <a:t>Consider these selections:</a:t>
            </a:r>
            <a:endParaRPr lang="en-US" dirty="0"/>
          </a:p>
        </p:txBody>
      </p:sp>
      <p:grpSp>
        <p:nvGrpSpPr>
          <p:cNvPr id="201" name="Group 200"/>
          <p:cNvGrpSpPr/>
          <p:nvPr/>
        </p:nvGrpSpPr>
        <p:grpSpPr>
          <a:xfrm>
            <a:off x="675219" y="2134540"/>
            <a:ext cx="3210982" cy="2043348"/>
            <a:chOff x="665948" y="2590800"/>
            <a:chExt cx="4573589" cy="3048794"/>
          </a:xfrm>
        </p:grpSpPr>
        <p:sp>
          <p:nvSpPr>
            <p:cNvPr id="85" name="Rectangle 84"/>
            <p:cNvSpPr/>
            <p:nvPr/>
          </p:nvSpPr>
          <p:spPr bwMode="auto">
            <a:xfrm>
              <a:off x="6675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1247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5819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0391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4963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9535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4107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8679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43251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782337" y="2590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675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1247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5819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0391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4963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9535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4107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8679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3251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782337" y="2971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67537" y="3352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1247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5819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0391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4963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9535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4107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8679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3251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782337" y="3352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675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1247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5819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0391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4963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9535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34107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38679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43251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782337" y="3733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675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11247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5819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0391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4963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9535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34107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38679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3251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4782337" y="4114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675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11247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5819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0391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24963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9535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34107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38679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3251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4782337" y="4495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675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1247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5819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0391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4963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9535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34107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38679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43251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4782337" y="4876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6675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1247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15819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0391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4963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9535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4107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38679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3251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782337" y="5257800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>
              <a:off x="667537" y="4114800"/>
              <a:ext cx="4572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5400000">
              <a:off x="-857258" y="4114800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5400000">
              <a:off x="3714743" y="4114006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5400000">
              <a:off x="2800343" y="4114006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5400000">
              <a:off x="1885943" y="4114006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 rot="5400000">
              <a:off x="971543" y="4114006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 rot="5400000">
              <a:off x="57143" y="4114006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667537" y="2590800"/>
              <a:ext cx="4572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667537" y="5637212"/>
              <a:ext cx="4572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Rectangle 173"/>
            <p:cNvSpPr/>
            <p:nvPr/>
          </p:nvSpPr>
          <p:spPr bwMode="auto">
            <a:xfrm>
              <a:off x="11231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15803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0375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4947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9519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34091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8663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43235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4780749" y="4495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2" name="Content Placeholder 2"/>
          <p:cNvSpPr txBox="1">
            <a:spLocks/>
          </p:cNvSpPr>
          <p:nvPr/>
        </p:nvSpPr>
        <p:spPr>
          <a:xfrm>
            <a:off x="233681" y="4572000"/>
            <a:ext cx="4529177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/>
                <a:cs typeface="Arial"/>
              </a:rPr>
              <a:t>If contiguous: 2 seeks</a:t>
            </a:r>
          </a:p>
          <a:p>
            <a:r>
              <a:rPr lang="en-US" sz="2400" dirty="0" smtClean="0">
                <a:latin typeface="Arial"/>
                <a:cs typeface="Arial"/>
              </a:rPr>
              <a:t>If chunked: 10 seeks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4800600" y="2133600"/>
            <a:ext cx="3505199" cy="2041097"/>
            <a:chOff x="4896716" y="2357162"/>
            <a:chExt cx="4573589" cy="3048794"/>
          </a:xfrm>
        </p:grpSpPr>
        <p:sp>
          <p:nvSpPr>
            <p:cNvPr id="203" name="Rectangle 202"/>
            <p:cNvSpPr/>
            <p:nvPr/>
          </p:nvSpPr>
          <p:spPr bwMode="auto">
            <a:xfrm>
              <a:off x="48983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5355505" y="2357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58127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62699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6727105" y="2357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71843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76415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80987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85559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9013105" y="2357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48983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355505" y="2738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58127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2699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6727105" y="2738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71843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76415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80987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85559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9013105" y="2738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48983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5355505" y="3119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58127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62699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6727105" y="3119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71843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76415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80987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85559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9013105" y="3119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48983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5355505" y="3500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58127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2699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6727105" y="3500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71843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76415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80987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85559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9013105" y="3500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48983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355505" y="3881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58127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62699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727105" y="3881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71843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76415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80987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85559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9013105" y="3881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8983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355505" y="4262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58127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62699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6727105" y="4262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1843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6415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80987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85559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9013105" y="4262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48983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5355505" y="4643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127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2699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6727105" y="4643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71843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76415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80987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85559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9013105" y="4643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48983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355505" y="5024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58127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62699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6727105" y="5024162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71843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76415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80987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85559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9013105" y="5024162"/>
              <a:ext cx="4572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3" name="Straight Connector 282"/>
            <p:cNvCxnSpPr/>
            <p:nvPr/>
          </p:nvCxnSpPr>
          <p:spPr bwMode="auto">
            <a:xfrm>
              <a:off x="4898305" y="3881162"/>
              <a:ext cx="4572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/>
            <p:nvPr/>
          </p:nvCxnSpPr>
          <p:spPr bwMode="auto">
            <a:xfrm rot="5400000">
              <a:off x="3373510" y="3881162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5400000">
              <a:off x="7945511" y="3880368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 bwMode="auto">
            <a:xfrm rot="5400000">
              <a:off x="7031111" y="3880368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 bwMode="auto">
            <a:xfrm rot="5400000">
              <a:off x="6116711" y="3880368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400000">
              <a:off x="5202311" y="3880368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 bwMode="auto">
            <a:xfrm rot="5400000">
              <a:off x="4287911" y="3880368"/>
              <a:ext cx="3048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 bwMode="auto">
            <a:xfrm>
              <a:off x="4898305" y="2357162"/>
              <a:ext cx="4572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>
              <a:off x="4898305" y="5403574"/>
              <a:ext cx="4572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9" name="Content Placeholder 2"/>
          <p:cNvSpPr txBox="1">
            <a:spLocks/>
          </p:cNvSpPr>
          <p:nvPr/>
        </p:nvSpPr>
        <p:spPr>
          <a:xfrm>
            <a:off x="4724400" y="4572000"/>
            <a:ext cx="434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/>
                <a:cs typeface="Arial"/>
              </a:rPr>
              <a:t>If contiguous: 16 seeks</a:t>
            </a:r>
          </a:p>
          <a:p>
            <a:r>
              <a:rPr lang="en-US" sz="2400" dirty="0" smtClean="0">
                <a:latin typeface="Arial"/>
                <a:cs typeface="Arial"/>
              </a:rPr>
              <a:t>If chunked: 4 seeks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532792" y="5715000"/>
            <a:ext cx="777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Add to that striping over a Parallel File System, which makes this problem very hard to solve!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Chunking and </a:t>
            </a:r>
            <a:r>
              <a:rPr lang="en-US" dirty="0" err="1" smtClean="0"/>
              <a:t>hyperslab</a:t>
            </a:r>
            <a:r>
              <a:rPr lang="en-US" dirty="0" smtClean="0"/>
              <a:t>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When writing or reading, try to use hyperslab selections that coincide with chunk boundaries.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293317"/>
            <a:ext cx="1492250" cy="751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9638" y="2059531"/>
            <a:ext cx="1492250" cy="751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9638" y="2821507"/>
            <a:ext cx="1492250" cy="751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6504" y="1295400"/>
            <a:ext cx="1492250" cy="751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0742" y="2061614"/>
            <a:ext cx="1492250" cy="751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10742" y="2823590"/>
            <a:ext cx="1492250" cy="751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1010" y="1295400"/>
            <a:ext cx="518583" cy="227960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14144" y="1293317"/>
            <a:ext cx="0" cy="2283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15783" y="1297555"/>
            <a:ext cx="0" cy="2283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91200" y="2061614"/>
            <a:ext cx="1503316" cy="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27187" y="2806662"/>
            <a:ext cx="1503316" cy="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89529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P2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89529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P1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6821" y="895290"/>
            <a:ext cx="4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P3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I/O on chunked </a:t>
            </a:r>
            <a:r>
              <a:rPr lang="en-US" dirty="0"/>
              <a:t>d</a:t>
            </a:r>
            <a:r>
              <a:rPr lang="en-US" dirty="0" smtClean="0"/>
              <a:t>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options for performing I/O when collective:</a:t>
            </a:r>
          </a:p>
          <a:p>
            <a:pPr lvl="1"/>
            <a:r>
              <a:rPr lang="en-US" dirty="0" smtClean="0"/>
              <a:t>Operate on all chunks in one collective I/O operation: “Linked chunk I/O”</a:t>
            </a:r>
          </a:p>
          <a:p>
            <a:pPr lvl="1"/>
            <a:r>
              <a:rPr lang="en-US" dirty="0" smtClean="0"/>
              <a:t>Operate on each chunk collectively: “</a:t>
            </a:r>
            <a:r>
              <a:rPr lang="en-US" dirty="0"/>
              <a:t>M</a:t>
            </a:r>
            <a:r>
              <a:rPr lang="en-US" dirty="0" smtClean="0"/>
              <a:t>ulti-chunk I/O”</a:t>
            </a:r>
          </a:p>
          <a:p>
            <a:pPr lvl="1"/>
            <a:r>
              <a:rPr lang="en-US" dirty="0" smtClean="0"/>
              <a:t>Break collective I/O and perform I/O on each chunk independently (also in “Multi-chunk I/O” algorithm)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1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chunk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MPI Collective I/O Call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914400"/>
            <a:ext cx="6857999" cy="39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4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Multi-chunk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I/O per chunk</a:t>
            </a:r>
          </a:p>
          <a:p>
            <a:r>
              <a:rPr lang="en-US" dirty="0" smtClean="0"/>
              <a:t>Determine for each chunk if enough processes have a selection inside to do collective I/O</a:t>
            </a:r>
          </a:p>
          <a:p>
            <a:r>
              <a:rPr lang="en-US" dirty="0" smtClean="0"/>
              <a:t>If not enough, use independent I/O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3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14400"/>
            <a:ext cx="80486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1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HDF5 metadata cache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822-8A2E-438A-8FF5-7FF0DBFC3E36}" type="slidenum">
              <a:rPr lang="en-US" smtClean="0">
                <a:solidFill>
                  <a:srgbClr val="FFFFFF"/>
                </a:solidFill>
              </a:rPr>
              <a:pPr/>
              <a:t>88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HDF5 and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Metadata operations:</a:t>
            </a:r>
          </a:p>
          <a:p>
            <a:pPr lvl="1"/>
            <a:r>
              <a:rPr lang="en-US" dirty="0" smtClean="0"/>
              <a:t>Creating/removing a dataset, group, attribute, etc…</a:t>
            </a:r>
          </a:p>
          <a:p>
            <a:pPr lvl="1"/>
            <a:r>
              <a:rPr lang="en-US" dirty="0" smtClean="0"/>
              <a:t>Extending a dataset’s dimensions</a:t>
            </a:r>
          </a:p>
          <a:p>
            <a:pPr lvl="1"/>
            <a:r>
              <a:rPr lang="en-US" dirty="0" smtClean="0"/>
              <a:t>Modifying group hierarchy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All operations that modify metadata are collective, i.e., all processes have to call that operation:</a:t>
            </a:r>
          </a:p>
          <a:p>
            <a:pPr lvl="1"/>
            <a:r>
              <a:rPr lang="en-US" dirty="0" smtClean="0"/>
              <a:t>If you have 10,000 processes running your application, and one process needs to create a dataset, </a:t>
            </a:r>
            <a:r>
              <a:rPr lang="en-US" b="1" i="1" dirty="0" smtClean="0"/>
              <a:t>ALL</a:t>
            </a:r>
            <a:r>
              <a:rPr lang="en-US" dirty="0" smtClean="0"/>
              <a:t> processes must call H5Dcreate to create 1 dataset.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89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685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HDF5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04556"/>
          </a:xfrm>
        </p:spPr>
        <p:txBody>
          <a:bodyPr>
            <a:spAutoFit/>
          </a:bodyPr>
          <a:lstStyle/>
          <a:p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Challenging data: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Application data that pushes the limits of what can be addressed by traditional database systems, XML documents, or in-house data formats.</a:t>
            </a:r>
          </a:p>
          <a:p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Software solutions: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For very large datasets, very fast access requirements, or very complex datasets.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To easily share data across a wide variety of computational platforms using applications written in different programming languages.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That take advantage of the many open-source and commercial tools that understand HDF5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Enabling long-term preservation of data.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4,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D9705F-6229-9A45-AC42-8935B24B6895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Allocating space at the file’s </a:t>
            </a:r>
            <a:r>
              <a:rPr lang="en-US" dirty="0" smtClean="0"/>
              <a:t>EOF </a:t>
            </a:r>
            <a:r>
              <a:rPr lang="en-US" dirty="0"/>
              <a:t>is very simple in serial HDF5 applications: </a:t>
            </a:r>
            <a:endParaRPr lang="en-US" dirty="0" smtClean="0"/>
          </a:p>
          <a:p>
            <a:pPr lvl="1"/>
            <a:r>
              <a:rPr lang="en-US" dirty="0" smtClean="0"/>
              <a:t>The EOF </a:t>
            </a:r>
            <a:r>
              <a:rPr lang="en-US" dirty="0"/>
              <a:t>value begins at offset 0 in the file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space is required, the </a:t>
            </a:r>
            <a:r>
              <a:rPr lang="en-US" dirty="0" smtClean="0"/>
              <a:t>EOF </a:t>
            </a:r>
            <a:r>
              <a:rPr lang="en-US" dirty="0"/>
              <a:t>value is incremented by the size of the block requested. </a:t>
            </a:r>
          </a:p>
          <a:p>
            <a:r>
              <a:rPr lang="en-US" dirty="0" smtClean="0"/>
              <a:t>Space </a:t>
            </a:r>
            <a:r>
              <a:rPr lang="en-US" dirty="0"/>
              <a:t>allocation using the </a:t>
            </a:r>
            <a:r>
              <a:rPr lang="en-US" dirty="0" smtClean="0"/>
              <a:t>EOF </a:t>
            </a:r>
            <a:r>
              <a:rPr lang="en-US" dirty="0"/>
              <a:t>value in parallel HDF5 applications can result in a race condition if processes do not synchronize with each </a:t>
            </a:r>
            <a:r>
              <a:rPr lang="en-US" dirty="0" smtClean="0"/>
              <a:t>other: 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processes </a:t>
            </a:r>
            <a:r>
              <a:rPr lang="en-US" dirty="0" smtClean="0"/>
              <a:t>believe </a:t>
            </a:r>
            <a:r>
              <a:rPr lang="en-US" dirty="0"/>
              <a:t>that they are the sole owner of a range of bytes within the HDF5 file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Solution: Make it Collective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19200"/>
          </a:xfrm>
        </p:spPr>
        <p:txBody>
          <a:bodyPr/>
          <a:lstStyle/>
          <a:p>
            <a:r>
              <a:rPr lang="en-US" dirty="0" smtClean="0"/>
              <a:t>Consider this case, where 2 processes want to create a dataset each.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24384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3675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H5Dcreate(D1)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3735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H5Dcreate(D2)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Each call has to allocate space in file to store the dataset header.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04086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Bytes 4 to 10 in the file are free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04086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Bytes 4 to 10 in the file are free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01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Conflict!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24384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5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2192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13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H5Dcreate(D1)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13958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H5Dcreate(D1)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667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llocate space in file to store the dataset header.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124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Bytes 4 to 10 in the file are free.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657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Create the dataset.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181130"/>
            <a:ext cx="3962400" cy="2286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12192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4495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H5Dcreate(D2)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450178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H5Dcreate(D2)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5410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Bytes 11 to 17 in the file are free.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5867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Create the dataset.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95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llocate space in file to store the dataset header.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0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/>
              <a:t>To handle synchronization issues, all HDF5 operations that could potentially modify the metadata in </a:t>
            </a:r>
            <a:r>
              <a:rPr lang="en-US" dirty="0" smtClean="0"/>
              <a:t>an HDF5 </a:t>
            </a:r>
            <a:r>
              <a:rPr lang="en-US" dirty="0"/>
              <a:t>file are required to be </a:t>
            </a:r>
            <a:r>
              <a:rPr lang="en-US" dirty="0" smtClean="0"/>
              <a:t>collective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list of </a:t>
            </a:r>
            <a:r>
              <a:rPr lang="en-US" dirty="0" smtClean="0"/>
              <a:t>these </a:t>
            </a:r>
            <a:r>
              <a:rPr lang="en-US" dirty="0"/>
              <a:t>routines is available in the HDF5 reference </a:t>
            </a:r>
            <a:r>
              <a:rPr lang="en-US" dirty="0" err="1" smtClean="0"/>
              <a:t>manual: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://www.hdfgroup.org/HDF5/doc/RM/</a:t>
            </a:r>
            <a:r>
              <a:rPr lang="en-US" dirty="0" smtClean="0">
                <a:hlinkClick r:id="rId2"/>
              </a:rPr>
              <a:t>CollectiveCalls.html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metadata </a:t>
            </a:r>
            <a:r>
              <a:rPr lang="en-US" dirty="0"/>
              <a:t>c</a:t>
            </a:r>
            <a:r>
              <a:rPr lang="en-US" dirty="0" smtClean="0"/>
              <a:t>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operations that </a:t>
            </a:r>
            <a:r>
              <a:rPr lang="en-US" b="1" dirty="0" smtClean="0"/>
              <a:t>modify</a:t>
            </a:r>
            <a:r>
              <a:rPr lang="en-US" dirty="0" smtClean="0"/>
              <a:t> metadata </a:t>
            </a:r>
            <a:r>
              <a:rPr lang="en-US" dirty="0"/>
              <a:t>in the HDF5 file are </a:t>
            </a:r>
            <a:r>
              <a:rPr lang="en-US" dirty="0" smtClean="0"/>
              <a:t>collective: 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processes will have the same dirty metadata entries in their cache (i.e., metadata that is inconsistent with what is on disk). </a:t>
            </a:r>
            <a:endParaRPr lang="en-US" dirty="0" smtClean="0"/>
          </a:p>
          <a:p>
            <a:pPr lvl="1"/>
            <a:r>
              <a:rPr lang="en-US" dirty="0" smtClean="0"/>
              <a:t>Processes are not </a:t>
            </a:r>
            <a:r>
              <a:rPr lang="en-US" dirty="0"/>
              <a:t>required to </a:t>
            </a:r>
            <a:r>
              <a:rPr lang="en-US" dirty="0" smtClean="0"/>
              <a:t>have the same </a:t>
            </a:r>
            <a:r>
              <a:rPr lang="en-US" dirty="0"/>
              <a:t>clean metadata </a:t>
            </a:r>
            <a:r>
              <a:rPr lang="en-US" dirty="0" smtClean="0"/>
              <a:t>entries </a:t>
            </a:r>
            <a:r>
              <a:rPr lang="en-US" dirty="0"/>
              <a:t>(i.e., metadata that is in sync with what is on disk). </a:t>
            </a:r>
            <a:endParaRPr lang="en-US" dirty="0" smtClean="0"/>
          </a:p>
          <a:p>
            <a:r>
              <a:rPr lang="en-US" dirty="0" smtClean="0"/>
              <a:t>Internally</a:t>
            </a:r>
            <a:r>
              <a:rPr lang="en-US" dirty="0"/>
              <a:t>, the metadata cache running on process 0 </a:t>
            </a:r>
            <a:r>
              <a:rPr lang="en-US" dirty="0" smtClean="0"/>
              <a:t>is </a:t>
            </a:r>
            <a:r>
              <a:rPr lang="en-US" dirty="0"/>
              <a:t>responsible for managing changes to the metadata in the HDF5 file.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the other caches must retain dirty metadata until the process 0 cache tells them that the metadata is clean (i.e., on disk).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62220"/>
              </p:ext>
            </p:extLst>
          </p:nvPr>
        </p:nvGraphicFramePr>
        <p:xfrm>
          <a:off x="223939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96665"/>
              </p:ext>
            </p:extLst>
          </p:nvPr>
        </p:nvGraphicFramePr>
        <p:xfrm>
          <a:off x="330619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47256"/>
              </p:ext>
            </p:extLst>
          </p:nvPr>
        </p:nvGraphicFramePr>
        <p:xfrm>
          <a:off x="444919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41170"/>
              </p:ext>
            </p:extLst>
          </p:nvPr>
        </p:nvGraphicFramePr>
        <p:xfrm>
          <a:off x="5515998" y="3419554"/>
          <a:ext cx="732402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402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2301114" y="2855926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P0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7914" y="2855926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P1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10914" y="2855926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P2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7714" y="284648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P3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Metadata Cache is clean for all processes: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4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processes call H5Gcreate that modifies metadata entry E3 in the file: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54371"/>
              </p:ext>
            </p:extLst>
          </p:nvPr>
        </p:nvGraphicFramePr>
        <p:xfrm>
          <a:off x="22387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75944"/>
              </p:ext>
            </p:extLst>
          </p:nvPr>
        </p:nvGraphicFramePr>
        <p:xfrm>
          <a:off x="33055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63302"/>
              </p:ext>
            </p:extLst>
          </p:nvPr>
        </p:nvGraphicFramePr>
        <p:xfrm>
          <a:off x="44485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31987"/>
              </p:ext>
            </p:extLst>
          </p:nvPr>
        </p:nvGraphicFramePr>
        <p:xfrm>
          <a:off x="5515368" y="3419554"/>
          <a:ext cx="809232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232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1114" y="27432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P0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7914" y="27432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P1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0914" y="27432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P2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7714" y="2733754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P3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processes call H5Dcreate that modifies metadata entry E2 in the file: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62013"/>
              </p:ext>
            </p:extLst>
          </p:nvPr>
        </p:nvGraphicFramePr>
        <p:xfrm>
          <a:off x="22387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83441"/>
              </p:ext>
            </p:extLst>
          </p:nvPr>
        </p:nvGraphicFramePr>
        <p:xfrm>
          <a:off x="33055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11524"/>
              </p:ext>
            </p:extLst>
          </p:nvPr>
        </p:nvGraphicFramePr>
        <p:xfrm>
          <a:off x="44485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59158"/>
              </p:ext>
            </p:extLst>
          </p:nvPr>
        </p:nvGraphicFramePr>
        <p:xfrm>
          <a:off x="5515368" y="3419554"/>
          <a:ext cx="809232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232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27432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P0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27432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P1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27432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P2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733754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P3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8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0 calls H5Dopen on a dataset accessing entry E5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10622"/>
              </p:ext>
            </p:extLst>
          </p:nvPr>
        </p:nvGraphicFramePr>
        <p:xfrm>
          <a:off x="33055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99305"/>
              </p:ext>
            </p:extLst>
          </p:nvPr>
        </p:nvGraphicFramePr>
        <p:xfrm>
          <a:off x="4448568" y="3429000"/>
          <a:ext cx="581891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9759"/>
              </p:ext>
            </p:extLst>
          </p:nvPr>
        </p:nvGraphicFramePr>
        <p:xfrm>
          <a:off x="5515368" y="3419554"/>
          <a:ext cx="733032" cy="155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032"/>
              </a:tblGrid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96286"/>
              </p:ext>
            </p:extLst>
          </p:nvPr>
        </p:nvGraphicFramePr>
        <p:xfrm>
          <a:off x="2238768" y="3429000"/>
          <a:ext cx="581891" cy="1535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91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25908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P0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25908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P1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2590800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P2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581354"/>
            <a:ext cx="5182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P3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Flushing the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Initiated when: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size of dirty entries in cache exceeds a certain threshold</a:t>
            </a:r>
          </a:p>
          <a:p>
            <a:pPr lvl="1"/>
            <a:r>
              <a:rPr lang="en-US" dirty="0" smtClean="0"/>
              <a:t>The user calls a flush</a:t>
            </a:r>
          </a:p>
          <a:p>
            <a:r>
              <a:rPr lang="en-US" dirty="0"/>
              <a:t>The actual flush of metadata entries to disk is currently implemented in two ways:</a:t>
            </a:r>
          </a:p>
          <a:p>
            <a:pPr lvl="1"/>
            <a:r>
              <a:rPr lang="en-US" dirty="0"/>
              <a:t>Single </a:t>
            </a:r>
            <a:r>
              <a:rPr lang="en-US" dirty="0" smtClean="0"/>
              <a:t>Process </a:t>
            </a:r>
            <a:r>
              <a:rPr lang="en-US" dirty="0"/>
              <a:t>(Process 0) </a:t>
            </a:r>
            <a:r>
              <a:rPr lang="en-US" dirty="0" smtClean="0"/>
              <a:t>write</a:t>
            </a:r>
            <a:endParaRPr lang="en-US" dirty="0"/>
          </a:p>
          <a:p>
            <a:pPr lvl="1"/>
            <a:r>
              <a:rPr lang="en-US" dirty="0" smtClean="0"/>
              <a:t>Distributed write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March 4,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HPC Oil &amp; Gas Workshop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1D3-C79B-467C-9AA4-487CCCDFB73C}" type="slidenum">
              <a:rPr lang="en-US" smtClean="0">
                <a:solidFill>
                  <a:srgbClr val="FFFFFF"/>
                </a:solidFill>
              </a:rPr>
              <a:pPr/>
              <a:t>99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emplate2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1_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1_Presentation on product or serv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product or service</Template>
  <TotalTime>41526</TotalTime>
  <Words>8748</Words>
  <Application>Microsoft Macintosh PowerPoint</Application>
  <PresentationFormat>On-screen Show (4:3)</PresentationFormat>
  <Paragraphs>1890</Paragraphs>
  <Slides>156</Slides>
  <Notes>51</Notes>
  <HiddenSlides>42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0" baseType="lpstr">
      <vt:lpstr>template2</vt:lpstr>
      <vt:lpstr>Theme1</vt:lpstr>
      <vt:lpstr>1_template2</vt:lpstr>
      <vt:lpstr>Worksheet</vt:lpstr>
      <vt:lpstr>Parallel HDF5</vt:lpstr>
      <vt:lpstr>Parallel HDF5 Success Story</vt:lpstr>
      <vt:lpstr>Recent Parallel HDF5 Success Story</vt:lpstr>
      <vt:lpstr>Outline</vt:lpstr>
      <vt:lpstr>Quick Intro to HDF5</vt:lpstr>
      <vt:lpstr>What is HDF5?</vt:lpstr>
      <vt:lpstr>What is HDF5, in detail?</vt:lpstr>
      <vt:lpstr>HDF5 is like …</vt:lpstr>
      <vt:lpstr>Why use HDF5?</vt:lpstr>
      <vt:lpstr>Who uses HDF5?</vt:lpstr>
      <vt:lpstr>The HDF Group</vt:lpstr>
      <vt:lpstr>HDF5 Technology Platform</vt:lpstr>
      <vt:lpstr>HDF5 Data Model</vt:lpstr>
      <vt:lpstr>Structures to organize objects</vt:lpstr>
      <vt:lpstr>HDF5 Dataset</vt:lpstr>
      <vt:lpstr>HDF5 Attributes</vt:lpstr>
      <vt:lpstr>HDF5 Technology Platform</vt:lpstr>
      <vt:lpstr>HDF5 Software Distribution</vt:lpstr>
      <vt:lpstr>The General HDF5 API</vt:lpstr>
      <vt:lpstr>The HDF5 API</vt:lpstr>
      <vt:lpstr>General Programming Paradigm</vt:lpstr>
      <vt:lpstr>Basic Functions </vt:lpstr>
      <vt:lpstr>Useful Tools For New Users</vt:lpstr>
      <vt:lpstr>Overview of parallel HDf5 design</vt:lpstr>
      <vt:lpstr>Parallel HDF5 Requirements</vt:lpstr>
      <vt:lpstr>Design requirements, cont</vt:lpstr>
      <vt:lpstr>Design Dependencies</vt:lpstr>
      <vt:lpstr>PHDF5 implementation layers</vt:lpstr>
      <vt:lpstr>MPI-IO vs. HDF5</vt:lpstr>
      <vt:lpstr>MPI-IO</vt:lpstr>
      <vt:lpstr>MPI-IO</vt:lpstr>
      <vt:lpstr>MPI-IO vs. HDF5</vt:lpstr>
      <vt:lpstr>Parallel HDF5 consistency semantics</vt:lpstr>
      <vt:lpstr>Consistency Semantics</vt:lpstr>
      <vt:lpstr>Parallel HDF5 Consistency Semantics</vt:lpstr>
      <vt:lpstr>Parallel HDF5 Consistency Semantics</vt:lpstr>
      <vt:lpstr>Parallel HDF5 Consistency Semantics</vt:lpstr>
      <vt:lpstr>Parallel HDF5 Consistency Semantics</vt:lpstr>
      <vt:lpstr>HDF5 parallel programming model</vt:lpstr>
      <vt:lpstr>How to compile PHDF5 applications</vt:lpstr>
      <vt:lpstr>Programming restrictions</vt:lpstr>
      <vt:lpstr>Collective HDF5 calls </vt:lpstr>
      <vt:lpstr>Other HDF5 calls </vt:lpstr>
      <vt:lpstr>What does PHDF5 support ?</vt:lpstr>
      <vt:lpstr>PHDF5 API languages</vt:lpstr>
      <vt:lpstr>Programming model</vt:lpstr>
      <vt:lpstr>My first parallel hdf5 program</vt:lpstr>
      <vt:lpstr>Example of Serial HDF5 C program</vt:lpstr>
      <vt:lpstr>Example of Parallel HDF5 C program</vt:lpstr>
      <vt:lpstr>Writing Patterns - Example</vt:lpstr>
      <vt:lpstr>Parallel HDF5 tutorial examples</vt:lpstr>
      <vt:lpstr>Programming model</vt:lpstr>
      <vt:lpstr>Four processes writing by rows</vt:lpstr>
      <vt:lpstr>Parallel HDF5 example code</vt:lpstr>
      <vt:lpstr>Two processes writing by columns</vt:lpstr>
      <vt:lpstr>Four processes writing by pattern</vt:lpstr>
      <vt:lpstr>Four processes writing by blocks</vt:lpstr>
      <vt:lpstr>Complex data patterns</vt:lpstr>
      <vt:lpstr>Examples of irregular selection</vt:lpstr>
      <vt:lpstr>Performance analysis</vt:lpstr>
      <vt:lpstr>Performance analysis</vt:lpstr>
      <vt:lpstr>My PHDF5 application I/O is slow</vt:lpstr>
      <vt:lpstr>Independent vs. collective raw data i/o</vt:lpstr>
      <vt:lpstr>Collective vs. independent calls</vt:lpstr>
      <vt:lpstr>Independent vs. collective access</vt:lpstr>
      <vt:lpstr>Debug Slow Parallel I/O Speed(1)</vt:lpstr>
      <vt:lpstr>Debug slow parallel I/O speed(2)</vt:lpstr>
      <vt:lpstr>Debug slow parallel I/O speed(3)</vt:lpstr>
      <vt:lpstr>Independent calls are many and small</vt:lpstr>
      <vt:lpstr>Debug slow parallel I/O speed (4)</vt:lpstr>
      <vt:lpstr>Use collective mode or chunked storage</vt:lpstr>
      <vt:lpstr>Collective vs. independent write</vt:lpstr>
      <vt:lpstr>Collective I/O in HDF5</vt:lpstr>
      <vt:lpstr>Enabling Collective Parallel I/O with HDF5</vt:lpstr>
      <vt:lpstr>Collective I/O in HDF5</vt:lpstr>
      <vt:lpstr>Effect of HDF5 storage</vt:lpstr>
      <vt:lpstr>Contiguous storage</vt:lpstr>
      <vt:lpstr>On a parallel file system</vt:lpstr>
      <vt:lpstr>Chunked storage</vt:lpstr>
      <vt:lpstr>Chunked storage (cont.)</vt:lpstr>
      <vt:lpstr>On a parallel file system</vt:lpstr>
      <vt:lpstr>Which is better for performance?</vt:lpstr>
      <vt:lpstr>Chunking and hyperslab selection</vt:lpstr>
      <vt:lpstr>Parallel I/O on chunked datasets</vt:lpstr>
      <vt:lpstr>Linked chunk I/O</vt:lpstr>
      <vt:lpstr>Multi-chunk I/O</vt:lpstr>
      <vt:lpstr>Decision making</vt:lpstr>
      <vt:lpstr>Effect of HDF5 metadata cache</vt:lpstr>
      <vt:lpstr>Parallel HDF5 and Metadata</vt:lpstr>
      <vt:lpstr>Space allocation</vt:lpstr>
      <vt:lpstr>Example</vt:lpstr>
      <vt:lpstr>Example</vt:lpstr>
      <vt:lpstr>Metadata cache</vt:lpstr>
      <vt:lpstr>Managing the metadata cache</vt:lpstr>
      <vt:lpstr>Example</vt:lpstr>
      <vt:lpstr>Example</vt:lpstr>
      <vt:lpstr>Example</vt:lpstr>
      <vt:lpstr>Example</vt:lpstr>
      <vt:lpstr>Flushing the cache</vt:lpstr>
      <vt:lpstr>Single Process  (Process 0) write</vt:lpstr>
      <vt:lpstr>Distributed write</vt:lpstr>
      <vt:lpstr>Parallel tools</vt:lpstr>
      <vt:lpstr>Parallel tools</vt:lpstr>
      <vt:lpstr>h5perf</vt:lpstr>
      <vt:lpstr>Useful parallel HDF5 links</vt:lpstr>
      <vt:lpstr>Upcoming features in hdf5</vt:lpstr>
      <vt:lpstr>PHDF5 Improvements in Progress</vt:lpstr>
      <vt:lpstr>H5Dwrite vs. H5Dwrite_multi</vt:lpstr>
      <vt:lpstr>H5Dwrite vs. H5Dwrite_multi</vt:lpstr>
      <vt:lpstr>PHDF5 Improvements in Progress</vt:lpstr>
      <vt:lpstr>PHDF5 Improvements in Progress</vt:lpstr>
      <vt:lpstr>Collective Object Open Performance</vt:lpstr>
      <vt:lpstr>autotuning</vt:lpstr>
      <vt:lpstr>Autotuning Background</vt:lpstr>
      <vt:lpstr>HDF5 Autotuning</vt:lpstr>
      <vt:lpstr>Autotuning HPC I/O</vt:lpstr>
      <vt:lpstr>Autotuning HPC I/O</vt:lpstr>
      <vt:lpstr>Autotuning HPC I/O</vt:lpstr>
      <vt:lpstr>Autotuning HPC I/O</vt:lpstr>
      <vt:lpstr>Autotuning HPC I/O</vt:lpstr>
      <vt:lpstr>Autotuning HPC I/O</vt:lpstr>
      <vt:lpstr>Autotuning HPC I/O</vt:lpstr>
      <vt:lpstr>Autotuning HPC I/O</vt:lpstr>
      <vt:lpstr>Autotuning in HDF5</vt:lpstr>
      <vt:lpstr>Autotuning HPC I/O</vt:lpstr>
      <vt:lpstr> Other HDF5 Improvements in Progress</vt:lpstr>
      <vt:lpstr>Single-Writer/Multiple-Reader (SWMR)</vt:lpstr>
      <vt:lpstr>Virtual object layer (vOL)</vt:lpstr>
      <vt:lpstr>Virtual Object Layer (VOL)</vt:lpstr>
      <vt:lpstr>VOL Plugins</vt:lpstr>
      <vt:lpstr>Virtual Object Layer</vt:lpstr>
      <vt:lpstr>Why not use the VFL?</vt:lpstr>
      <vt:lpstr>Sample API Function Implementation</vt:lpstr>
      <vt:lpstr>considerations</vt:lpstr>
      <vt:lpstr>VOL Plugin Selection</vt:lpstr>
      <vt:lpstr>Interchanging and Stacking Plugins</vt:lpstr>
      <vt:lpstr>Mirroring</vt:lpstr>
      <vt:lpstr>Sample Plugins: Metadata Server</vt:lpstr>
      <vt:lpstr>Raw Plugin</vt:lpstr>
      <vt:lpstr>Remote Plugin</vt:lpstr>
      <vt:lpstr>Implementation</vt:lpstr>
      <vt:lpstr>Implementation</vt:lpstr>
      <vt:lpstr>Filters</vt:lpstr>
      <vt:lpstr>Current status of VOL</vt:lpstr>
      <vt:lpstr>Virtual Datasets</vt:lpstr>
      <vt:lpstr>Virtual Datasets, Example 1</vt:lpstr>
      <vt:lpstr>Virtual Datasets, Example 2</vt:lpstr>
      <vt:lpstr>Virtual Datasets, Example 3</vt:lpstr>
      <vt:lpstr>HDF5 Roadmap</vt:lpstr>
      <vt:lpstr>Thank You!</vt:lpstr>
      <vt:lpstr>Codename “HEXAD”</vt:lpstr>
      <vt:lpstr>HDF Server</vt:lpstr>
      <vt:lpstr>HDF Server Architecture</vt:lpstr>
      <vt:lpstr>Restless About HDF5/REST</vt:lpstr>
      <vt:lpstr>HDF Compass</vt:lpstr>
      <vt:lpstr>Compass Architecture</vt:lpstr>
    </vt:vector>
  </TitlesOfParts>
  <Company>The HDF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HDF5 in support of heterogeneous databases</dc:title>
  <dc:subject>HDF5 intro, databases</dc:subject>
  <dc:creator>Mike Folk</dc:creator>
  <cp:keywords>HDF5, databases</cp:keywords>
  <cp:lastModifiedBy>Quincey Koziol</cp:lastModifiedBy>
  <cp:revision>737</cp:revision>
  <cp:lastPrinted>2013-08-03T21:32:47Z</cp:lastPrinted>
  <dcterms:created xsi:type="dcterms:W3CDTF">2006-05-18T14:39:14Z</dcterms:created>
  <dcterms:modified xsi:type="dcterms:W3CDTF">2015-03-04T08:22:58Z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