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notesMasterIdLst>
    <p:notesMasterId r:id="rId20"/>
  </p:notesMasterIdLst>
  <p:sldIdLst>
    <p:sldId id="320" r:id="rId2"/>
    <p:sldId id="340" r:id="rId3"/>
    <p:sldId id="336" r:id="rId4"/>
    <p:sldId id="337" r:id="rId5"/>
    <p:sldId id="338" r:id="rId6"/>
    <p:sldId id="280" r:id="rId7"/>
    <p:sldId id="279" r:id="rId8"/>
    <p:sldId id="313" r:id="rId9"/>
    <p:sldId id="281" r:id="rId10"/>
    <p:sldId id="283" r:id="rId11"/>
    <p:sldId id="290" r:id="rId12"/>
    <p:sldId id="342" r:id="rId13"/>
    <p:sldId id="346" r:id="rId14"/>
    <p:sldId id="347" r:id="rId15"/>
    <p:sldId id="348" r:id="rId16"/>
    <p:sldId id="349" r:id="rId17"/>
    <p:sldId id="345"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ront matter" id="{741DE96B-6193-46DA-98A7-99DD684959C9}">
          <p14:sldIdLst>
            <p14:sldId id="320"/>
            <p14:sldId id="340"/>
          </p14:sldIdLst>
        </p14:section>
        <p14:section name="Introduction" id="{1E4DCA6C-77B9-43AF-952D-FCD285A32BDD}">
          <p14:sldIdLst>
            <p14:sldId id="336"/>
            <p14:sldId id="337"/>
            <p14:sldId id="338"/>
          </p14:sldIdLst>
        </p14:section>
        <p14:section name="MSFE Algorithm" id="{C4979FCD-DDBC-49F3-9C47-A118FBEF4877}">
          <p14:sldIdLst>
            <p14:sldId id="280"/>
            <p14:sldId id="279"/>
            <p14:sldId id="313"/>
            <p14:sldId id="281"/>
            <p14:sldId id="283"/>
            <p14:sldId id="290"/>
            <p14:sldId id="342"/>
          </p14:sldIdLst>
        </p14:section>
        <p14:section name="Results" id="{5EEDB90B-2029-4EBE-8CBD-DC3C2608DB47}">
          <p14:sldIdLst>
            <p14:sldId id="346"/>
            <p14:sldId id="347"/>
            <p14:sldId id="348"/>
            <p14:sldId id="349"/>
          </p14:sldIdLst>
        </p14:section>
        <p14:section name="Conclusion" id="{171DD4CA-EA3B-49AF-9C13-48AB3F0B5BD2}">
          <p14:sldIdLst>
            <p14:sldId id="345"/>
            <p14:sldId id="27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CC0000"/>
    <a:srgbClr val="FF505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85" autoAdjust="0"/>
    <p:restoredTop sz="92169" autoAdjust="0"/>
  </p:normalViewPr>
  <p:slideViewPr>
    <p:cSldViewPr>
      <p:cViewPr varScale="1">
        <p:scale>
          <a:sx n="56" d="100"/>
          <a:sy n="56" d="100"/>
        </p:scale>
        <p:origin x="84" y="642"/>
      </p:cViewPr>
      <p:guideLst>
        <p:guide orient="horz" pos="2160"/>
        <p:guide pos="3840"/>
      </p:guideLst>
    </p:cSldViewPr>
  </p:slideViewPr>
  <p:outlineViewPr>
    <p:cViewPr>
      <p:scale>
        <a:sx n="33" d="100"/>
        <a:sy n="33" d="100"/>
      </p:scale>
      <p:origin x="0" y="-48132"/>
    </p:cViewPr>
  </p:outlineViewPr>
  <p:notesTextViewPr>
    <p:cViewPr>
      <p:scale>
        <a:sx n="125" d="100"/>
        <a:sy n="125" d="100"/>
      </p:scale>
      <p:origin x="0" y="0"/>
    </p:cViewPr>
  </p:notesTextViewPr>
  <p:sorterViewPr>
    <p:cViewPr>
      <p:scale>
        <a:sx n="49" d="100"/>
        <a:sy n="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Sheet1!$L$3</c:f>
              <c:strCache>
                <c:ptCount val="1"/>
                <c:pt idx="0">
                  <c:v>GMRES</c:v>
                </c:pt>
              </c:strCache>
            </c:strRef>
          </c:tx>
          <c:val>
            <c:numRef>
              <c:f>Sheet1!$L$4:$L$157</c:f>
              <c:numCache>
                <c:formatCode>General</c:formatCode>
                <c:ptCount val="154"/>
                <c:pt idx="0">
                  <c:v>1.9075897718559973</c:v>
                </c:pt>
                <c:pt idx="1">
                  <c:v>1.7264745440054359</c:v>
                </c:pt>
                <c:pt idx="2">
                  <c:v>1.5711495942828839</c:v>
                </c:pt>
                <c:pt idx="3">
                  <c:v>1.4486522229172381</c:v>
                </c:pt>
                <c:pt idx="4">
                  <c:v>1.3620506045528711</c:v>
                </c:pt>
                <c:pt idx="5">
                  <c:v>1.2858092617227239</c:v>
                </c:pt>
                <c:pt idx="6">
                  <c:v>1.2185853910765614</c:v>
                </c:pt>
                <c:pt idx="7">
                  <c:v>1.1558034875560619</c:v>
                </c:pt>
                <c:pt idx="8">
                  <c:v>1.0967362604624689</c:v>
                </c:pt>
                <c:pt idx="9">
                  <c:v>1.0462297460965349</c:v>
                </c:pt>
                <c:pt idx="10">
                  <c:v>0.99656508008661326</c:v>
                </c:pt>
                <c:pt idx="11">
                  <c:v>0.95226196037288335</c:v>
                </c:pt>
                <c:pt idx="12">
                  <c:v>0.90964266555738227</c:v>
                </c:pt>
                <c:pt idx="13">
                  <c:v>0.87074032390332223</c:v>
                </c:pt>
                <c:pt idx="14">
                  <c:v>0.83270557802425549</c:v>
                </c:pt>
                <c:pt idx="15">
                  <c:v>0.79787180778660283</c:v>
                </c:pt>
                <c:pt idx="16">
                  <c:v>0.76439359892302261</c:v>
                </c:pt>
                <c:pt idx="17">
                  <c:v>0.73243718709983119</c:v>
                </c:pt>
                <c:pt idx="18">
                  <c:v>0.70244949333060003</c:v>
                </c:pt>
                <c:pt idx="19">
                  <c:v>0.67377542580139815</c:v>
                </c:pt>
                <c:pt idx="20">
                  <c:v>0.64604182680198863</c:v>
                </c:pt>
                <c:pt idx="21">
                  <c:v>0.6180951863318237</c:v>
                </c:pt>
                <c:pt idx="22">
                  <c:v>0.59121602690748709</c:v>
                </c:pt>
                <c:pt idx="23">
                  <c:v>0.56618049297462858</c:v>
                </c:pt>
                <c:pt idx="24">
                  <c:v>0.54155428377634485</c:v>
                </c:pt>
                <c:pt idx="25">
                  <c:v>0.51868893845203745</c:v>
                </c:pt>
                <c:pt idx="26">
                  <c:v>0.50703776480064755</c:v>
                </c:pt>
                <c:pt idx="27">
                  <c:v>0.49490699737859561</c:v>
                </c:pt>
                <c:pt idx="28">
                  <c:v>0.48140249382445871</c:v>
                </c:pt>
                <c:pt idx="29">
                  <c:v>0.4676732078834252</c:v>
                </c:pt>
                <c:pt idx="30">
                  <c:v>0.45303381456325853</c:v>
                </c:pt>
                <c:pt idx="31">
                  <c:v>0.43879383451083587</c:v>
                </c:pt>
                <c:pt idx="32">
                  <c:v>0.4240269012903034</c:v>
                </c:pt>
                <c:pt idx="33">
                  <c:v>0.40904503848801765</c:v>
                </c:pt>
                <c:pt idx="34">
                  <c:v>0.39328382116285948</c:v>
                </c:pt>
                <c:pt idx="35">
                  <c:v>0.37719329066634366</c:v>
                </c:pt>
                <c:pt idx="36">
                  <c:v>0.36108914253699176</c:v>
                </c:pt>
                <c:pt idx="37">
                  <c:v>0.34401677091712185</c:v>
                </c:pt>
                <c:pt idx="38">
                  <c:v>0.32678631019839516</c:v>
                </c:pt>
                <c:pt idx="39">
                  <c:v>0.30790874242222721</c:v>
                </c:pt>
                <c:pt idx="40">
                  <c:v>0.28899998177804043</c:v>
                </c:pt>
                <c:pt idx="41">
                  <c:v>0.26901532200537975</c:v>
                </c:pt>
                <c:pt idx="42">
                  <c:v>0.25015885915090097</c:v>
                </c:pt>
                <c:pt idx="43">
                  <c:v>0.23059451335667944</c:v>
                </c:pt>
                <c:pt idx="44">
                  <c:v>0.21186776065666474</c:v>
                </c:pt>
                <c:pt idx="45">
                  <c:v>0.19502742193736802</c:v>
                </c:pt>
                <c:pt idx="46">
                  <c:v>0.1792989535968019</c:v>
                </c:pt>
                <c:pt idx="47">
                  <c:v>0.16400468574984006</c:v>
                </c:pt>
                <c:pt idx="48">
                  <c:v>0.14867050801799667</c:v>
                </c:pt>
                <c:pt idx="49">
                  <c:v>0.135399827319931</c:v>
                </c:pt>
                <c:pt idx="50">
                  <c:v>0.12507443243252631</c:v>
                </c:pt>
                <c:pt idx="51">
                  <c:v>0.12507443243252631</c:v>
                </c:pt>
                <c:pt idx="52">
                  <c:v>0.12003072352789765</c:v>
                </c:pt>
                <c:pt idx="53">
                  <c:v>0.1157569157853669</c:v>
                </c:pt>
                <c:pt idx="54">
                  <c:v>0.11004734532983852</c:v>
                </c:pt>
                <c:pt idx="55">
                  <c:v>0.10307472580360025</c:v>
                </c:pt>
                <c:pt idx="56">
                  <c:v>9.4610863032137019E-2</c:v>
                </c:pt>
                <c:pt idx="57">
                  <c:v>8.5736420053332235E-2</c:v>
                </c:pt>
                <c:pt idx="58">
                  <c:v>7.685881012859358E-2</c:v>
                </c:pt>
                <c:pt idx="59">
                  <c:v>6.778850472559754E-2</c:v>
                </c:pt>
                <c:pt idx="60">
                  <c:v>5.8873754678337692E-2</c:v>
                </c:pt>
                <c:pt idx="61">
                  <c:v>4.8713638080969651E-2</c:v>
                </c:pt>
                <c:pt idx="62">
                  <c:v>3.920386182627205E-2</c:v>
                </c:pt>
                <c:pt idx="63">
                  <c:v>2.9813800373438004E-2</c:v>
                </c:pt>
                <c:pt idx="64">
                  <c:v>2.1445663939927809E-2</c:v>
                </c:pt>
                <c:pt idx="65">
                  <c:v>1.198044051084231E-2</c:v>
                </c:pt>
                <c:pt idx="66">
                  <c:v>2.6843129897293583E-3</c:v>
                </c:pt>
                <c:pt idx="67">
                  <c:v>-6.2451098789877927E-3</c:v>
                </c:pt>
                <c:pt idx="68">
                  <c:v>-1.4556908969305603E-2</c:v>
                </c:pt>
                <c:pt idx="69">
                  <c:v>-2.2949844463236588E-2</c:v>
                </c:pt>
                <c:pt idx="70">
                  <c:v>-3.1323296597840944E-2</c:v>
                </c:pt>
                <c:pt idx="71">
                  <c:v>-3.9301432207394425E-2</c:v>
                </c:pt>
                <c:pt idx="72">
                  <c:v>-4.7425000704592095E-2</c:v>
                </c:pt>
                <c:pt idx="73">
                  <c:v>-5.5454655782080094E-2</c:v>
                </c:pt>
                <c:pt idx="74">
                  <c:v>-6.3206870865116602E-2</c:v>
                </c:pt>
                <c:pt idx="75">
                  <c:v>-7.0397687458196218E-2</c:v>
                </c:pt>
                <c:pt idx="76">
                  <c:v>-7.7378328476800984E-2</c:v>
                </c:pt>
                <c:pt idx="77">
                  <c:v>-7.7378328476800984E-2</c:v>
                </c:pt>
                <c:pt idx="78">
                  <c:v>-8.2666246650080294E-2</c:v>
                </c:pt>
                <c:pt idx="79">
                  <c:v>-8.7319969793852953E-2</c:v>
                </c:pt>
                <c:pt idx="80">
                  <c:v>-9.2638628967226425E-2</c:v>
                </c:pt>
                <c:pt idx="81">
                  <c:v>-9.8694280637098106E-2</c:v>
                </c:pt>
                <c:pt idx="82">
                  <c:v>-0.10507059729571848</c:v>
                </c:pt>
                <c:pt idx="83">
                  <c:v>-0.11087877734200066</c:v>
                </c:pt>
                <c:pt idx="84">
                  <c:v>-0.1164390602940778</c:v>
                </c:pt>
                <c:pt idx="85">
                  <c:v>-0.12180232288576109</c:v>
                </c:pt>
                <c:pt idx="86">
                  <c:v>-0.12684686930666228</c:v>
                </c:pt>
                <c:pt idx="87">
                  <c:v>-0.13228332100531756</c:v>
                </c:pt>
                <c:pt idx="88">
                  <c:v>-0.13795274356169149</c:v>
                </c:pt>
                <c:pt idx="89">
                  <c:v>-0.14383745081052468</c:v>
                </c:pt>
                <c:pt idx="90">
                  <c:v>-0.14903352182569918</c:v>
                </c:pt>
                <c:pt idx="91">
                  <c:v>-0.15480456485941863</c:v>
                </c:pt>
                <c:pt idx="92">
                  <c:v>-0.16058606450270507</c:v>
                </c:pt>
                <c:pt idx="93">
                  <c:v>-0.16667627265122764</c:v>
                </c:pt>
                <c:pt idx="94">
                  <c:v>-0.17194428306901038</c:v>
                </c:pt>
                <c:pt idx="95">
                  <c:v>-0.1773455739341934</c:v>
                </c:pt>
                <c:pt idx="96">
                  <c:v>-0.18237910775440985</c:v>
                </c:pt>
                <c:pt idx="97">
                  <c:v>-0.18747166570236909</c:v>
                </c:pt>
                <c:pt idx="98">
                  <c:v>-0.19237095261825252</c:v>
                </c:pt>
                <c:pt idx="99">
                  <c:v>-0.19676896751749853</c:v>
                </c:pt>
                <c:pt idx="100">
                  <c:v>-0.20060085921167856</c:v>
                </c:pt>
                <c:pt idx="101">
                  <c:v>-0.20385531740153254</c:v>
                </c:pt>
                <c:pt idx="102">
                  <c:v>-0.20744373007228128</c:v>
                </c:pt>
                <c:pt idx="103">
                  <c:v>-0.20744373007228128</c:v>
                </c:pt>
                <c:pt idx="104">
                  <c:v>-0.21042140291125364</c:v>
                </c:pt>
                <c:pt idx="105">
                  <c:v>-0.21289887035729974</c:v>
                </c:pt>
                <c:pt idx="106">
                  <c:v>-0.21604213730967012</c:v>
                </c:pt>
                <c:pt idx="107">
                  <c:v>-0.21980586346253084</c:v>
                </c:pt>
                <c:pt idx="108">
                  <c:v>-0.22418937854722037</c:v>
                </c:pt>
                <c:pt idx="109">
                  <c:v>-0.22847351568966665</c:v>
                </c:pt>
                <c:pt idx="110">
                  <c:v>-0.23245604068231643</c:v>
                </c:pt>
                <c:pt idx="111">
                  <c:v>-0.23654804602316995</c:v>
                </c:pt>
                <c:pt idx="112">
                  <c:v>-0.240530087632739</c:v>
                </c:pt>
                <c:pt idx="113">
                  <c:v>-0.24514426444384493</c:v>
                </c:pt>
                <c:pt idx="114">
                  <c:v>-0.24944609532287071</c:v>
                </c:pt>
                <c:pt idx="115">
                  <c:v>-0.25367256175209868</c:v>
                </c:pt>
                <c:pt idx="116">
                  <c:v>-0.25744767845362498</c:v>
                </c:pt>
                <c:pt idx="117">
                  <c:v>-0.26165791981516279</c:v>
                </c:pt>
                <c:pt idx="118">
                  <c:v>-0.26566190365185749</c:v>
                </c:pt>
                <c:pt idx="119">
                  <c:v>-0.26952296785023178</c:v>
                </c:pt>
                <c:pt idx="120">
                  <c:v>-0.27319294679522577</c:v>
                </c:pt>
                <c:pt idx="121">
                  <c:v>-0.27706513671887689</c:v>
                </c:pt>
                <c:pt idx="122">
                  <c:v>-0.28092820688587355</c:v>
                </c:pt>
                <c:pt idx="123">
                  <c:v>-0.28486444137024125</c:v>
                </c:pt>
                <c:pt idx="124">
                  <c:v>-0.28914927135564616</c:v>
                </c:pt>
                <c:pt idx="125">
                  <c:v>-0.29346314027481663</c:v>
                </c:pt>
                <c:pt idx="126">
                  <c:v>-0.29748071799615045</c:v>
                </c:pt>
                <c:pt idx="127">
                  <c:v>-0.3011394516654563</c:v>
                </c:pt>
                <c:pt idx="128">
                  <c:v>-0.30496247656285763</c:v>
                </c:pt>
                <c:pt idx="129">
                  <c:v>-0.30496247656285763</c:v>
                </c:pt>
                <c:pt idx="130">
                  <c:v>-0.30833158990736353</c:v>
                </c:pt>
                <c:pt idx="131">
                  <c:v>-0.3113604165243854</c:v>
                </c:pt>
                <c:pt idx="132">
                  <c:v>-0.31477703814163227</c:v>
                </c:pt>
                <c:pt idx="133">
                  <c:v>-0.31850278528869658</c:v>
                </c:pt>
                <c:pt idx="134">
                  <c:v>-0.32228631154295673</c:v>
                </c:pt>
                <c:pt idx="135">
                  <c:v>-0.32565701621167936</c:v>
                </c:pt>
                <c:pt idx="136">
                  <c:v>-0.32881697139306437</c:v>
                </c:pt>
                <c:pt idx="137">
                  <c:v>-0.33184993382869626</c:v>
                </c:pt>
                <c:pt idx="138">
                  <c:v>-0.33467140458923755</c:v>
                </c:pt>
                <c:pt idx="139">
                  <c:v>-0.3376662845183358</c:v>
                </c:pt>
                <c:pt idx="140">
                  <c:v>-0.34081044903636232</c:v>
                </c:pt>
                <c:pt idx="141">
                  <c:v>-0.34409645922208582</c:v>
                </c:pt>
                <c:pt idx="142">
                  <c:v>-0.34700372218995446</c:v>
                </c:pt>
                <c:pt idx="143">
                  <c:v>-0.35016005655237703</c:v>
                </c:pt>
                <c:pt idx="144">
                  <c:v>-0.3533767311646383</c:v>
                </c:pt>
                <c:pt idx="145">
                  <c:v>-0.35684155897208725</c:v>
                </c:pt>
                <c:pt idx="146">
                  <c:v>-0.35984664385149895</c:v>
                </c:pt>
                <c:pt idx="147">
                  <c:v>-0.36290872327095963</c:v>
                </c:pt>
                <c:pt idx="148">
                  <c:v>-0.36576059890850643</c:v>
                </c:pt>
                <c:pt idx="149">
                  <c:v>-0.36878460003401869</c:v>
                </c:pt>
                <c:pt idx="150">
                  <c:v>-0.3718144695773154</c:v>
                </c:pt>
                <c:pt idx="151">
                  <c:v>-0.37453732148292662</c:v>
                </c:pt>
                <c:pt idx="152">
                  <c:v>-0.37691825550247776</c:v>
                </c:pt>
                <c:pt idx="153">
                  <c:v>-0.37891307987119982</c:v>
                </c:pt>
              </c:numCache>
            </c:numRef>
          </c:val>
          <c:smooth val="0"/>
        </c:ser>
        <c:dLbls>
          <c:showLegendKey val="0"/>
          <c:showVal val="0"/>
          <c:showCatName val="0"/>
          <c:showSerName val="0"/>
          <c:showPercent val="0"/>
          <c:showBubbleSize val="0"/>
        </c:dLbls>
        <c:marker val="1"/>
        <c:smooth val="0"/>
        <c:axId val="308042992"/>
        <c:axId val="308043384"/>
      </c:lineChart>
      <c:catAx>
        <c:axId val="308042992"/>
        <c:scaling>
          <c:orientation val="minMax"/>
        </c:scaling>
        <c:delete val="0"/>
        <c:axPos val="b"/>
        <c:majorTickMark val="none"/>
        <c:minorTickMark val="none"/>
        <c:tickLblPos val="nextTo"/>
        <c:txPr>
          <a:bodyPr/>
          <a:lstStyle/>
          <a:p>
            <a:pPr>
              <a:defRPr b="1"/>
            </a:pPr>
            <a:endParaRPr lang="en-US"/>
          </a:p>
        </c:txPr>
        <c:crossAx val="308043384"/>
        <c:crosses val="autoZero"/>
        <c:auto val="1"/>
        <c:lblAlgn val="ctr"/>
        <c:lblOffset val="100"/>
        <c:noMultiLvlLbl val="0"/>
      </c:catAx>
      <c:valAx>
        <c:axId val="308043384"/>
        <c:scaling>
          <c:orientation val="minMax"/>
        </c:scaling>
        <c:delete val="0"/>
        <c:axPos val="l"/>
        <c:majorGridlines/>
        <c:title>
          <c:tx>
            <c:rich>
              <a:bodyPr rot="-5400000" vert="horz"/>
              <a:lstStyle/>
              <a:p>
                <a:pPr>
                  <a:defRPr sz="1200"/>
                </a:pPr>
                <a:r>
                  <a:rPr lang="en-US" sz="1200"/>
                  <a:t>log10(Residual)</a:t>
                </a:r>
              </a:p>
            </c:rich>
          </c:tx>
          <c:layout/>
          <c:overlay val="0"/>
        </c:title>
        <c:numFmt formatCode="General" sourceLinked="1"/>
        <c:majorTickMark val="none"/>
        <c:minorTickMark val="none"/>
        <c:tickLblPos val="nextTo"/>
        <c:txPr>
          <a:bodyPr/>
          <a:lstStyle/>
          <a:p>
            <a:pPr>
              <a:defRPr b="1"/>
            </a:pPr>
            <a:endParaRPr lang="en-US"/>
          </a:p>
        </c:txPr>
        <c:crossAx val="308042992"/>
        <c:crosses val="autoZero"/>
        <c:crossBetween val="between"/>
        <c:minorUnit val="1"/>
      </c:valAx>
    </c:plotArea>
    <c:legend>
      <c:legendPos val="r"/>
      <c:legendEntry>
        <c:idx val="0"/>
        <c:txPr>
          <a:bodyPr/>
          <a:lstStyle/>
          <a:p>
            <a:pPr>
              <a:defRPr sz="1200" b="1"/>
            </a:pPr>
            <a:endParaRPr lang="en-US"/>
          </a:p>
        </c:txPr>
      </c:legendEntry>
      <c:layout/>
      <c:overlay val="0"/>
      <c:spPr>
        <a:solidFill>
          <a:schemeClr val="bg1"/>
        </a:solidFill>
      </c:spPr>
      <c:txPr>
        <a:bodyPr/>
        <a:lstStyle/>
        <a:p>
          <a:pPr>
            <a:defRPr b="1"/>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Sheet1!$L$3</c:f>
              <c:strCache>
                <c:ptCount val="1"/>
                <c:pt idx="0">
                  <c:v>GMRES</c:v>
                </c:pt>
              </c:strCache>
            </c:strRef>
          </c:tx>
          <c:val>
            <c:numRef>
              <c:f>Sheet1!$L$4:$L$157</c:f>
              <c:numCache>
                <c:formatCode>General</c:formatCode>
                <c:ptCount val="154"/>
                <c:pt idx="0">
                  <c:v>1.9075897718559973</c:v>
                </c:pt>
                <c:pt idx="1">
                  <c:v>1.7264745440054359</c:v>
                </c:pt>
                <c:pt idx="2">
                  <c:v>1.5711495942828839</c:v>
                </c:pt>
                <c:pt idx="3">
                  <c:v>1.4486522229172381</c:v>
                </c:pt>
                <c:pt idx="4">
                  <c:v>1.3620506045528711</c:v>
                </c:pt>
                <c:pt idx="5">
                  <c:v>1.2858092617227239</c:v>
                </c:pt>
                <c:pt idx="6">
                  <c:v>1.2185853910765614</c:v>
                </c:pt>
                <c:pt idx="7">
                  <c:v>1.1558034875560619</c:v>
                </c:pt>
                <c:pt idx="8">
                  <c:v>1.0967362604624689</c:v>
                </c:pt>
                <c:pt idx="9">
                  <c:v>1.0462297460965349</c:v>
                </c:pt>
                <c:pt idx="10">
                  <c:v>0.99656508008661326</c:v>
                </c:pt>
                <c:pt idx="11">
                  <c:v>0.95226196037288335</c:v>
                </c:pt>
                <c:pt idx="12">
                  <c:v>0.90964266555738227</c:v>
                </c:pt>
                <c:pt idx="13">
                  <c:v>0.87074032390332223</c:v>
                </c:pt>
                <c:pt idx="14">
                  <c:v>0.83270557802425549</c:v>
                </c:pt>
                <c:pt idx="15">
                  <c:v>0.79787180778660283</c:v>
                </c:pt>
                <c:pt idx="16">
                  <c:v>0.76439359892302261</c:v>
                </c:pt>
                <c:pt idx="17">
                  <c:v>0.73243718709983119</c:v>
                </c:pt>
                <c:pt idx="18">
                  <c:v>0.70244949333060003</c:v>
                </c:pt>
                <c:pt idx="19">
                  <c:v>0.67377542580139815</c:v>
                </c:pt>
                <c:pt idx="20">
                  <c:v>0.64604182680198863</c:v>
                </c:pt>
                <c:pt idx="21">
                  <c:v>0.6180951863318237</c:v>
                </c:pt>
                <c:pt idx="22">
                  <c:v>0.59121602690748709</c:v>
                </c:pt>
                <c:pt idx="23">
                  <c:v>0.56618049297462858</c:v>
                </c:pt>
                <c:pt idx="24">
                  <c:v>0.54155428377634485</c:v>
                </c:pt>
                <c:pt idx="25">
                  <c:v>0.51868893845203745</c:v>
                </c:pt>
                <c:pt idx="26">
                  <c:v>0.50703776480064755</c:v>
                </c:pt>
                <c:pt idx="27">
                  <c:v>0.49490699737859561</c:v>
                </c:pt>
                <c:pt idx="28">
                  <c:v>0.48140249382445871</c:v>
                </c:pt>
                <c:pt idx="29">
                  <c:v>0.4676732078834252</c:v>
                </c:pt>
                <c:pt idx="30">
                  <c:v>0.45303381456325853</c:v>
                </c:pt>
                <c:pt idx="31">
                  <c:v>0.43879383451083587</c:v>
                </c:pt>
                <c:pt idx="32">
                  <c:v>0.4240269012903034</c:v>
                </c:pt>
                <c:pt idx="33">
                  <c:v>0.40904503848801765</c:v>
                </c:pt>
                <c:pt idx="34">
                  <c:v>0.39328382116285948</c:v>
                </c:pt>
                <c:pt idx="35">
                  <c:v>0.37719329066634366</c:v>
                </c:pt>
                <c:pt idx="36">
                  <c:v>0.36108914253699176</c:v>
                </c:pt>
                <c:pt idx="37">
                  <c:v>0.34401677091712185</c:v>
                </c:pt>
                <c:pt idx="38">
                  <c:v>0.32678631019839516</c:v>
                </c:pt>
                <c:pt idx="39">
                  <c:v>0.30790874242222721</c:v>
                </c:pt>
                <c:pt idx="40">
                  <c:v>0.28899998177804043</c:v>
                </c:pt>
                <c:pt idx="41">
                  <c:v>0.26901532200537975</c:v>
                </c:pt>
                <c:pt idx="42">
                  <c:v>0.25015885915090097</c:v>
                </c:pt>
                <c:pt idx="43">
                  <c:v>0.23059451335667944</c:v>
                </c:pt>
                <c:pt idx="44">
                  <c:v>0.21186776065666474</c:v>
                </c:pt>
                <c:pt idx="45">
                  <c:v>0.19502742193736802</c:v>
                </c:pt>
                <c:pt idx="46">
                  <c:v>0.1792989535968019</c:v>
                </c:pt>
                <c:pt idx="47">
                  <c:v>0.16400468574984006</c:v>
                </c:pt>
                <c:pt idx="48">
                  <c:v>0.14867050801799667</c:v>
                </c:pt>
                <c:pt idx="49">
                  <c:v>0.135399827319931</c:v>
                </c:pt>
                <c:pt idx="50">
                  <c:v>0.12507443243252631</c:v>
                </c:pt>
                <c:pt idx="51">
                  <c:v>0.12507443243252631</c:v>
                </c:pt>
                <c:pt idx="52">
                  <c:v>0.12003072352789765</c:v>
                </c:pt>
                <c:pt idx="53">
                  <c:v>0.1157569157853669</c:v>
                </c:pt>
                <c:pt idx="54">
                  <c:v>0.11004734532983852</c:v>
                </c:pt>
                <c:pt idx="55">
                  <c:v>0.10307472580360025</c:v>
                </c:pt>
                <c:pt idx="56">
                  <c:v>9.4610863032137019E-2</c:v>
                </c:pt>
                <c:pt idx="57">
                  <c:v>8.5736420053332235E-2</c:v>
                </c:pt>
                <c:pt idx="58">
                  <c:v>7.685881012859358E-2</c:v>
                </c:pt>
                <c:pt idx="59">
                  <c:v>6.778850472559754E-2</c:v>
                </c:pt>
                <c:pt idx="60">
                  <c:v>5.8873754678337692E-2</c:v>
                </c:pt>
                <c:pt idx="61">
                  <c:v>4.8713638080969651E-2</c:v>
                </c:pt>
                <c:pt idx="62">
                  <c:v>3.920386182627205E-2</c:v>
                </c:pt>
                <c:pt idx="63">
                  <c:v>2.9813800373438004E-2</c:v>
                </c:pt>
                <c:pt idx="64">
                  <c:v>2.1445663939927809E-2</c:v>
                </c:pt>
                <c:pt idx="65">
                  <c:v>1.198044051084231E-2</c:v>
                </c:pt>
                <c:pt idx="66">
                  <c:v>2.6843129897293583E-3</c:v>
                </c:pt>
                <c:pt idx="67">
                  <c:v>-6.2451098789877927E-3</c:v>
                </c:pt>
                <c:pt idx="68">
                  <c:v>-1.4556908969305603E-2</c:v>
                </c:pt>
                <c:pt idx="69">
                  <c:v>-2.2949844463236588E-2</c:v>
                </c:pt>
                <c:pt idx="70">
                  <c:v>-3.1323296597840944E-2</c:v>
                </c:pt>
                <c:pt idx="71">
                  <c:v>-3.9301432207394425E-2</c:v>
                </c:pt>
                <c:pt idx="72">
                  <c:v>-4.7425000704592095E-2</c:v>
                </c:pt>
                <c:pt idx="73">
                  <c:v>-5.5454655782080094E-2</c:v>
                </c:pt>
                <c:pt idx="74">
                  <c:v>-6.3206870865116602E-2</c:v>
                </c:pt>
                <c:pt idx="75">
                  <c:v>-7.0397687458196218E-2</c:v>
                </c:pt>
                <c:pt idx="76">
                  <c:v>-7.7378328476800984E-2</c:v>
                </c:pt>
                <c:pt idx="77">
                  <c:v>-7.7378328476800984E-2</c:v>
                </c:pt>
                <c:pt idx="78">
                  <c:v>-8.2666246650080294E-2</c:v>
                </c:pt>
                <c:pt idx="79">
                  <c:v>-8.7319969793852953E-2</c:v>
                </c:pt>
                <c:pt idx="80">
                  <c:v>-9.2638628967226425E-2</c:v>
                </c:pt>
                <c:pt idx="81">
                  <c:v>-9.8694280637098106E-2</c:v>
                </c:pt>
                <c:pt idx="82">
                  <c:v>-0.10507059729571848</c:v>
                </c:pt>
                <c:pt idx="83">
                  <c:v>-0.11087877734200066</c:v>
                </c:pt>
                <c:pt idx="84">
                  <c:v>-0.1164390602940778</c:v>
                </c:pt>
                <c:pt idx="85">
                  <c:v>-0.12180232288576109</c:v>
                </c:pt>
                <c:pt idx="86">
                  <c:v>-0.12684686930666228</c:v>
                </c:pt>
                <c:pt idx="87">
                  <c:v>-0.13228332100531756</c:v>
                </c:pt>
                <c:pt idx="88">
                  <c:v>-0.13795274356169149</c:v>
                </c:pt>
                <c:pt idx="89">
                  <c:v>-0.14383745081052468</c:v>
                </c:pt>
                <c:pt idx="90">
                  <c:v>-0.14903352182569918</c:v>
                </c:pt>
                <c:pt idx="91">
                  <c:v>-0.15480456485941863</c:v>
                </c:pt>
                <c:pt idx="92">
                  <c:v>-0.16058606450270507</c:v>
                </c:pt>
                <c:pt idx="93">
                  <c:v>-0.16667627265122764</c:v>
                </c:pt>
                <c:pt idx="94">
                  <c:v>-0.17194428306901038</c:v>
                </c:pt>
                <c:pt idx="95">
                  <c:v>-0.1773455739341934</c:v>
                </c:pt>
                <c:pt idx="96">
                  <c:v>-0.18237910775440985</c:v>
                </c:pt>
                <c:pt idx="97">
                  <c:v>-0.18747166570236909</c:v>
                </c:pt>
                <c:pt idx="98">
                  <c:v>-0.19237095261825252</c:v>
                </c:pt>
                <c:pt idx="99">
                  <c:v>-0.19676896751749853</c:v>
                </c:pt>
                <c:pt idx="100">
                  <c:v>-0.20060085921167856</c:v>
                </c:pt>
                <c:pt idx="101">
                  <c:v>-0.20385531740153254</c:v>
                </c:pt>
                <c:pt idx="102">
                  <c:v>-0.20744373007228128</c:v>
                </c:pt>
                <c:pt idx="103">
                  <c:v>-0.20744373007228128</c:v>
                </c:pt>
                <c:pt idx="104">
                  <c:v>-0.21042140291125364</c:v>
                </c:pt>
                <c:pt idx="105">
                  <c:v>-0.21289887035729974</c:v>
                </c:pt>
                <c:pt idx="106">
                  <c:v>-0.21604213730967012</c:v>
                </c:pt>
                <c:pt idx="107">
                  <c:v>-0.21980586346253084</c:v>
                </c:pt>
                <c:pt idx="108">
                  <c:v>-0.22418937854722037</c:v>
                </c:pt>
                <c:pt idx="109">
                  <c:v>-0.22847351568966665</c:v>
                </c:pt>
                <c:pt idx="110">
                  <c:v>-0.23245604068231643</c:v>
                </c:pt>
                <c:pt idx="111">
                  <c:v>-0.23654804602316995</c:v>
                </c:pt>
                <c:pt idx="112">
                  <c:v>-0.240530087632739</c:v>
                </c:pt>
                <c:pt idx="113">
                  <c:v>-0.24514426444384493</c:v>
                </c:pt>
                <c:pt idx="114">
                  <c:v>-0.24944609532287071</c:v>
                </c:pt>
                <c:pt idx="115">
                  <c:v>-0.25367256175209868</c:v>
                </c:pt>
                <c:pt idx="116">
                  <c:v>-0.25744767845362498</c:v>
                </c:pt>
                <c:pt idx="117">
                  <c:v>-0.26165791981516279</c:v>
                </c:pt>
                <c:pt idx="118">
                  <c:v>-0.26566190365185749</c:v>
                </c:pt>
                <c:pt idx="119">
                  <c:v>-0.26952296785023178</c:v>
                </c:pt>
                <c:pt idx="120">
                  <c:v>-0.27319294679522577</c:v>
                </c:pt>
                <c:pt idx="121">
                  <c:v>-0.27706513671887689</c:v>
                </c:pt>
                <c:pt idx="122">
                  <c:v>-0.28092820688587355</c:v>
                </c:pt>
                <c:pt idx="123">
                  <c:v>-0.28486444137024125</c:v>
                </c:pt>
                <c:pt idx="124">
                  <c:v>-0.28914927135564616</c:v>
                </c:pt>
                <c:pt idx="125">
                  <c:v>-0.29346314027481663</c:v>
                </c:pt>
                <c:pt idx="126">
                  <c:v>-0.29748071799615045</c:v>
                </c:pt>
                <c:pt idx="127">
                  <c:v>-0.3011394516654563</c:v>
                </c:pt>
                <c:pt idx="128">
                  <c:v>-0.30496247656285763</c:v>
                </c:pt>
                <c:pt idx="129">
                  <c:v>-0.30496247656285763</c:v>
                </c:pt>
                <c:pt idx="130">
                  <c:v>-0.30833158990736353</c:v>
                </c:pt>
                <c:pt idx="131">
                  <c:v>-0.3113604165243854</c:v>
                </c:pt>
                <c:pt idx="132">
                  <c:v>-0.31477703814163227</c:v>
                </c:pt>
                <c:pt idx="133">
                  <c:v>-0.31850278528869658</c:v>
                </c:pt>
                <c:pt idx="134">
                  <c:v>-0.32228631154295673</c:v>
                </c:pt>
                <c:pt idx="135">
                  <c:v>-0.32565701621167936</c:v>
                </c:pt>
                <c:pt idx="136">
                  <c:v>-0.32881697139306437</c:v>
                </c:pt>
                <c:pt idx="137">
                  <c:v>-0.33184993382869626</c:v>
                </c:pt>
                <c:pt idx="138">
                  <c:v>-0.33467140458923755</c:v>
                </c:pt>
                <c:pt idx="139">
                  <c:v>-0.3376662845183358</c:v>
                </c:pt>
                <c:pt idx="140">
                  <c:v>-0.34081044903636232</c:v>
                </c:pt>
                <c:pt idx="141">
                  <c:v>-0.34409645922208582</c:v>
                </c:pt>
                <c:pt idx="142">
                  <c:v>-0.34700372218995446</c:v>
                </c:pt>
                <c:pt idx="143">
                  <c:v>-0.35016005655237703</c:v>
                </c:pt>
                <c:pt idx="144">
                  <c:v>-0.3533767311646383</c:v>
                </c:pt>
                <c:pt idx="145">
                  <c:v>-0.35684155897208725</c:v>
                </c:pt>
                <c:pt idx="146">
                  <c:v>-0.35984664385149895</c:v>
                </c:pt>
                <c:pt idx="147">
                  <c:v>-0.36290872327095963</c:v>
                </c:pt>
                <c:pt idx="148">
                  <c:v>-0.36576059890850643</c:v>
                </c:pt>
                <c:pt idx="149">
                  <c:v>-0.36878460003401869</c:v>
                </c:pt>
                <c:pt idx="150">
                  <c:v>-0.3718144695773154</c:v>
                </c:pt>
                <c:pt idx="151">
                  <c:v>-0.37453732148292662</c:v>
                </c:pt>
                <c:pt idx="152">
                  <c:v>-0.37691825550247776</c:v>
                </c:pt>
                <c:pt idx="153">
                  <c:v>-0.37891307987119982</c:v>
                </c:pt>
              </c:numCache>
            </c:numRef>
          </c:val>
          <c:smooth val="0"/>
        </c:ser>
        <c:ser>
          <c:idx val="1"/>
          <c:order val="1"/>
          <c:tx>
            <c:strRef>
              <c:f>Sheet1!$M$3</c:f>
              <c:strCache>
                <c:ptCount val="1"/>
                <c:pt idx="0">
                  <c:v>GMRES-ILU0</c:v>
                </c:pt>
              </c:strCache>
            </c:strRef>
          </c:tx>
          <c:val>
            <c:numRef>
              <c:f>Sheet1!$M$4:$M$157</c:f>
              <c:numCache>
                <c:formatCode>General</c:formatCode>
                <c:ptCount val="154"/>
                <c:pt idx="0">
                  <c:v>1.9075897718559973</c:v>
                </c:pt>
                <c:pt idx="1">
                  <c:v>1.1854713247992719</c:v>
                </c:pt>
                <c:pt idx="2">
                  <c:v>0.88915429755974573</c:v>
                </c:pt>
                <c:pt idx="3">
                  <c:v>0.68694713427390497</c:v>
                </c:pt>
                <c:pt idx="4">
                  <c:v>0.51630792119099767</c:v>
                </c:pt>
                <c:pt idx="5">
                  <c:v>0.39058364540803686</c:v>
                </c:pt>
                <c:pt idx="6">
                  <c:v>0.30429229259567525</c:v>
                </c:pt>
                <c:pt idx="7">
                  <c:v>0.21134484209848906</c:v>
                </c:pt>
                <c:pt idx="8">
                  <c:v>7.7600435882706001E-2</c:v>
                </c:pt>
                <c:pt idx="9">
                  <c:v>-1.2412379878012065E-2</c:v>
                </c:pt>
                <c:pt idx="10">
                  <c:v>-9.6040666126271032E-2</c:v>
                </c:pt>
                <c:pt idx="11">
                  <c:v>-0.16937476743980004</c:v>
                </c:pt>
                <c:pt idx="12">
                  <c:v>-0.24238536048409981</c:v>
                </c:pt>
                <c:pt idx="13">
                  <c:v>-0.29927811553752154</c:v>
                </c:pt>
                <c:pt idx="14">
                  <c:v>-0.3443276728428743</c:v>
                </c:pt>
                <c:pt idx="15">
                  <c:v>-0.38800918952911462</c:v>
                </c:pt>
                <c:pt idx="16">
                  <c:v>-0.43799160233439494</c:v>
                </c:pt>
                <c:pt idx="17">
                  <c:v>-0.48650406108722843</c:v>
                </c:pt>
                <c:pt idx="18">
                  <c:v>-0.52473569939499698</c:v>
                </c:pt>
                <c:pt idx="19">
                  <c:v>-0.55813212333619822</c:v>
                </c:pt>
                <c:pt idx="20">
                  <c:v>-0.59143952151506296</c:v>
                </c:pt>
                <c:pt idx="21">
                  <c:v>-0.61875853180413787</c:v>
                </c:pt>
                <c:pt idx="22">
                  <c:v>-0.64716941922877047</c:v>
                </c:pt>
                <c:pt idx="23">
                  <c:v>-0.67493816100749149</c:v>
                </c:pt>
                <c:pt idx="24">
                  <c:v>-0.70554479668087777</c:v>
                </c:pt>
                <c:pt idx="25">
                  <c:v>-0.73930386842992057</c:v>
                </c:pt>
                <c:pt idx="26">
                  <c:v>-0.75127656771097395</c:v>
                </c:pt>
                <c:pt idx="27">
                  <c:v>-0.75367871844401735</c:v>
                </c:pt>
                <c:pt idx="28">
                  <c:v>-0.75618092396021008</c:v>
                </c:pt>
                <c:pt idx="29">
                  <c:v>-0.76201414999617512</c:v>
                </c:pt>
                <c:pt idx="30">
                  <c:v>-0.76458771715093943</c:v>
                </c:pt>
                <c:pt idx="31">
                  <c:v>-0.77149185107986162</c:v>
                </c:pt>
                <c:pt idx="32">
                  <c:v>-0.77950488215651059</c:v>
                </c:pt>
                <c:pt idx="33">
                  <c:v>-0.78367308219591414</c:v>
                </c:pt>
                <c:pt idx="34">
                  <c:v>-0.78999467042770921</c:v>
                </c:pt>
                <c:pt idx="35">
                  <c:v>-0.79439510021503668</c:v>
                </c:pt>
                <c:pt idx="36">
                  <c:v>-0.79864658046794246</c:v>
                </c:pt>
                <c:pt idx="37">
                  <c:v>-0.80373536169321147</c:v>
                </c:pt>
                <c:pt idx="38">
                  <c:v>-0.80962347374524435</c:v>
                </c:pt>
                <c:pt idx="39">
                  <c:v>-0.81870248051911143</c:v>
                </c:pt>
                <c:pt idx="40">
                  <c:v>-0.8345301249306929</c:v>
                </c:pt>
                <c:pt idx="41">
                  <c:v>-0.85902397563435162</c:v>
                </c:pt>
                <c:pt idx="42">
                  <c:v>-0.88502558800686715</c:v>
                </c:pt>
                <c:pt idx="43">
                  <c:v>-0.90948448077633759</c:v>
                </c:pt>
                <c:pt idx="44">
                  <c:v>-0.93207776447514445</c:v>
                </c:pt>
                <c:pt idx="45">
                  <c:v>-0.94874711886891339</c:v>
                </c:pt>
                <c:pt idx="46">
                  <c:v>-0.96373849429447533</c:v>
                </c:pt>
                <c:pt idx="47">
                  <c:v>-0.97412091670663326</c:v>
                </c:pt>
                <c:pt idx="48">
                  <c:v>-0.98332593739806284</c:v>
                </c:pt>
                <c:pt idx="49">
                  <c:v>-0.99760064865376319</c:v>
                </c:pt>
                <c:pt idx="50">
                  <c:v>-1.0151793556851516</c:v>
                </c:pt>
                <c:pt idx="51">
                  <c:v>-1.0151793556851516</c:v>
                </c:pt>
                <c:pt idx="52">
                  <c:v>-1.0261492322790888</c:v>
                </c:pt>
                <c:pt idx="53">
                  <c:v>-1.0337474776122038</c:v>
                </c:pt>
                <c:pt idx="54">
                  <c:v>-1.0410994182754414</c:v>
                </c:pt>
                <c:pt idx="55">
                  <c:v>-1.0490284337156524</c:v>
                </c:pt>
                <c:pt idx="56">
                  <c:v>-1.0559256578582983</c:v>
                </c:pt>
                <c:pt idx="57">
                  <c:v>-1.0619243026637752</c:v>
                </c:pt>
                <c:pt idx="58">
                  <c:v>-1.0667643518902454</c:v>
                </c:pt>
                <c:pt idx="59">
                  <c:v>-1.0722340240060031</c:v>
                </c:pt>
                <c:pt idx="60">
                  <c:v>-1.0772641647237464</c:v>
                </c:pt>
                <c:pt idx="61">
                  <c:v>-1.0824719098220088</c:v>
                </c:pt>
                <c:pt idx="62">
                  <c:v>-1.0876556990693085</c:v>
                </c:pt>
                <c:pt idx="63">
                  <c:v>-1.0938250192763683</c:v>
                </c:pt>
                <c:pt idx="64">
                  <c:v>-1.1024773718436816</c:v>
                </c:pt>
                <c:pt idx="65">
                  <c:v>-1.1153467817553433</c:v>
                </c:pt>
                <c:pt idx="66">
                  <c:v>-1.1270824848875558</c:v>
                </c:pt>
                <c:pt idx="67">
                  <c:v>-1.135342398937746</c:v>
                </c:pt>
                <c:pt idx="68">
                  <c:v>-1.1415873340749525</c:v>
                </c:pt>
                <c:pt idx="69">
                  <c:v>-1.1463449765171378</c:v>
                </c:pt>
                <c:pt idx="70">
                  <c:v>-1.1489105084369851</c:v>
                </c:pt>
                <c:pt idx="71">
                  <c:v>-1.1509702131220936</c:v>
                </c:pt>
                <c:pt idx="72">
                  <c:v>-1.1526821934903335</c:v>
                </c:pt>
                <c:pt idx="73">
                  <c:v>-1.1540460030780131</c:v>
                </c:pt>
                <c:pt idx="74">
                  <c:v>-1.1549367049341119</c:v>
                </c:pt>
                <c:pt idx="75">
                  <c:v>-1.1554234263064329</c:v>
                </c:pt>
                <c:pt idx="76">
                  <c:v>-1.1563144707658348</c:v>
                </c:pt>
                <c:pt idx="77">
                  <c:v>-1.1563144707658348</c:v>
                </c:pt>
                <c:pt idx="78">
                  <c:v>-1.1572921817389752</c:v>
                </c:pt>
                <c:pt idx="79">
                  <c:v>-1.1576279399459619</c:v>
                </c:pt>
                <c:pt idx="80">
                  <c:v>-1.158493495067233</c:v>
                </c:pt>
                <c:pt idx="81">
                  <c:v>-1.1600112813282799</c:v>
                </c:pt>
                <c:pt idx="82">
                  <c:v>-1.1613404036975841</c:v>
                </c:pt>
                <c:pt idx="83">
                  <c:v>-1.1627645694598392</c:v>
                </c:pt>
                <c:pt idx="84">
                  <c:v>-1.1651706286964632</c:v>
                </c:pt>
                <c:pt idx="85">
                  <c:v>-1.1683419879035919</c:v>
                </c:pt>
                <c:pt idx="86">
                  <c:v>-1.1715785798452027</c:v>
                </c:pt>
                <c:pt idx="87">
                  <c:v>-1.1751786800817954</c:v>
                </c:pt>
                <c:pt idx="88">
                  <c:v>-1.1792548630627515</c:v>
                </c:pt>
                <c:pt idx="89">
                  <c:v>-1.1859782694779519</c:v>
                </c:pt>
                <c:pt idx="90">
                  <c:v>-1.1952487594898051</c:v>
                </c:pt>
                <c:pt idx="91">
                  <c:v>-1.2013251893973698</c:v>
                </c:pt>
                <c:pt idx="92">
                  <c:v>-1.2057539150895975</c:v>
                </c:pt>
                <c:pt idx="93">
                  <c:v>-1.2090740734425205</c:v>
                </c:pt>
                <c:pt idx="94">
                  <c:v>-1.2116972588473196</c:v>
                </c:pt>
                <c:pt idx="95">
                  <c:v>-1.2138010223861453</c:v>
                </c:pt>
                <c:pt idx="96">
                  <c:v>-1.2160221398660427</c:v>
                </c:pt>
                <c:pt idx="97">
                  <c:v>-1.2182352935002452</c:v>
                </c:pt>
                <c:pt idx="98">
                  <c:v>-1.2206120490108641</c:v>
                </c:pt>
                <c:pt idx="99">
                  <c:v>-1.2238831098280327</c:v>
                </c:pt>
                <c:pt idx="100">
                  <c:v>-1.2271489527993091</c:v>
                </c:pt>
                <c:pt idx="101">
                  <c:v>-1.2292650428135674</c:v>
                </c:pt>
                <c:pt idx="102">
                  <c:v>-1.2407628868468297</c:v>
                </c:pt>
                <c:pt idx="103">
                  <c:v>-1.2407628868468297</c:v>
                </c:pt>
                <c:pt idx="104">
                  <c:v>-1.2495247763314448</c:v>
                </c:pt>
                <c:pt idx="105">
                  <c:v>-1.2533159923652994</c:v>
                </c:pt>
                <c:pt idx="106">
                  <c:v>-1.2555732278358287</c:v>
                </c:pt>
                <c:pt idx="107">
                  <c:v>-1.2584245600655333</c:v>
                </c:pt>
                <c:pt idx="108">
                  <c:v>-1.2619348728492013</c:v>
                </c:pt>
                <c:pt idx="109">
                  <c:v>-1.265911780340079</c:v>
                </c:pt>
                <c:pt idx="110">
                  <c:v>-1.2708368308120515</c:v>
                </c:pt>
                <c:pt idx="111">
                  <c:v>-1.2753612773902798</c:v>
                </c:pt>
                <c:pt idx="112">
                  <c:v>-1.2794008343449672</c:v>
                </c:pt>
                <c:pt idx="113">
                  <c:v>-1.2838321567291553</c:v>
                </c:pt>
                <c:pt idx="114">
                  <c:v>-1.2904137638999533</c:v>
                </c:pt>
                <c:pt idx="115">
                  <c:v>-1.2954908662573985</c:v>
                </c:pt>
                <c:pt idx="116">
                  <c:v>-1.2989201149368199</c:v>
                </c:pt>
                <c:pt idx="117">
                  <c:v>-1.3011828942333383</c:v>
                </c:pt>
                <c:pt idx="118">
                  <c:v>-1.3031650151603595</c:v>
                </c:pt>
                <c:pt idx="119">
                  <c:v>-1.3057573030625969</c:v>
                </c:pt>
                <c:pt idx="120">
                  <c:v>-1.3090158148935185</c:v>
                </c:pt>
                <c:pt idx="121">
                  <c:v>-1.312960006708229</c:v>
                </c:pt>
                <c:pt idx="122">
                  <c:v>-1.3184955513726104</c:v>
                </c:pt>
                <c:pt idx="123">
                  <c:v>-1.3250360363782161</c:v>
                </c:pt>
                <c:pt idx="124">
                  <c:v>-1.3328506923890271</c:v>
                </c:pt>
                <c:pt idx="125">
                  <c:v>-1.3390643578134758</c:v>
                </c:pt>
                <c:pt idx="126">
                  <c:v>-1.3415879010399083</c:v>
                </c:pt>
                <c:pt idx="127">
                  <c:v>-1.3457396887737554</c:v>
                </c:pt>
                <c:pt idx="128">
                  <c:v>-1.3484971417158851</c:v>
                </c:pt>
                <c:pt idx="129">
                  <c:v>-1.3484971417158851</c:v>
                </c:pt>
                <c:pt idx="130">
                  <c:v>-1.3486783648629577</c:v>
                </c:pt>
                <c:pt idx="131">
                  <c:v>-1.3487908193765534</c:v>
                </c:pt>
                <c:pt idx="132">
                  <c:v>-1.3491429127005046</c:v>
                </c:pt>
                <c:pt idx="133">
                  <c:v>-1.349718710212952</c:v>
                </c:pt>
                <c:pt idx="134">
                  <c:v>-1.3505658296904237</c:v>
                </c:pt>
                <c:pt idx="135">
                  <c:v>-1.3517483321669022</c:v>
                </c:pt>
                <c:pt idx="136">
                  <c:v>-1.3532718995190229</c:v>
                </c:pt>
                <c:pt idx="137">
                  <c:v>-1.3544264417331642</c:v>
                </c:pt>
                <c:pt idx="138">
                  <c:v>-1.3556500511043446</c:v>
                </c:pt>
                <c:pt idx="139">
                  <c:v>-1.3576581679646735</c:v>
                </c:pt>
                <c:pt idx="140">
                  <c:v>-1.3590169793045224</c:v>
                </c:pt>
                <c:pt idx="141">
                  <c:v>-1.359845649292714</c:v>
                </c:pt>
                <c:pt idx="142">
                  <c:v>-1.3606539818912742</c:v>
                </c:pt>
                <c:pt idx="143">
                  <c:v>-1.3616385542499649</c:v>
                </c:pt>
                <c:pt idx="144">
                  <c:v>-1.3631611991001218</c:v>
                </c:pt>
                <c:pt idx="145">
                  <c:v>-1.3655690839282024</c:v>
                </c:pt>
                <c:pt idx="146">
                  <c:v>-1.3683685507999466</c:v>
                </c:pt>
                <c:pt idx="147">
                  <c:v>-1.3721325362703782</c:v>
                </c:pt>
                <c:pt idx="148">
                  <c:v>-1.3753693705762429</c:v>
                </c:pt>
                <c:pt idx="149">
                  <c:v>-1.377490674285567</c:v>
                </c:pt>
                <c:pt idx="150">
                  <c:v>-1.3786170100047199</c:v>
                </c:pt>
                <c:pt idx="151">
                  <c:v>-1.3789245111756629</c:v>
                </c:pt>
                <c:pt idx="152">
                  <c:v>-1.3790107752658376</c:v>
                </c:pt>
                <c:pt idx="153">
                  <c:v>-1.3791438426403779</c:v>
                </c:pt>
              </c:numCache>
            </c:numRef>
          </c:val>
          <c:smooth val="0"/>
        </c:ser>
        <c:dLbls>
          <c:showLegendKey val="0"/>
          <c:showVal val="0"/>
          <c:showCatName val="0"/>
          <c:showSerName val="0"/>
          <c:showPercent val="0"/>
          <c:showBubbleSize val="0"/>
        </c:dLbls>
        <c:marker val="1"/>
        <c:smooth val="0"/>
        <c:axId val="351781232"/>
        <c:axId val="351781624"/>
      </c:lineChart>
      <c:catAx>
        <c:axId val="351781232"/>
        <c:scaling>
          <c:orientation val="minMax"/>
        </c:scaling>
        <c:delete val="0"/>
        <c:axPos val="b"/>
        <c:majorTickMark val="none"/>
        <c:minorTickMark val="none"/>
        <c:tickLblPos val="nextTo"/>
        <c:txPr>
          <a:bodyPr/>
          <a:lstStyle/>
          <a:p>
            <a:pPr>
              <a:defRPr b="1"/>
            </a:pPr>
            <a:endParaRPr lang="en-US"/>
          </a:p>
        </c:txPr>
        <c:crossAx val="351781624"/>
        <c:crosses val="autoZero"/>
        <c:auto val="1"/>
        <c:lblAlgn val="ctr"/>
        <c:lblOffset val="100"/>
        <c:noMultiLvlLbl val="0"/>
      </c:catAx>
      <c:valAx>
        <c:axId val="351781624"/>
        <c:scaling>
          <c:orientation val="minMax"/>
        </c:scaling>
        <c:delete val="0"/>
        <c:axPos val="l"/>
        <c:majorGridlines/>
        <c:title>
          <c:tx>
            <c:rich>
              <a:bodyPr rot="-5400000" vert="horz"/>
              <a:lstStyle/>
              <a:p>
                <a:pPr>
                  <a:defRPr sz="1200"/>
                </a:pPr>
                <a:r>
                  <a:rPr lang="en-US" sz="1200"/>
                  <a:t>log10(Residual)</a:t>
                </a:r>
              </a:p>
            </c:rich>
          </c:tx>
          <c:layout/>
          <c:overlay val="0"/>
        </c:title>
        <c:numFmt formatCode="General" sourceLinked="1"/>
        <c:majorTickMark val="none"/>
        <c:minorTickMark val="none"/>
        <c:tickLblPos val="nextTo"/>
        <c:txPr>
          <a:bodyPr/>
          <a:lstStyle/>
          <a:p>
            <a:pPr>
              <a:defRPr b="1"/>
            </a:pPr>
            <a:endParaRPr lang="en-US"/>
          </a:p>
        </c:txPr>
        <c:crossAx val="351781232"/>
        <c:crosses val="autoZero"/>
        <c:crossBetween val="between"/>
        <c:minorUnit val="1"/>
      </c:valAx>
    </c:plotArea>
    <c:legend>
      <c:legendPos val="r"/>
      <c:layout/>
      <c:overlay val="0"/>
      <c:spPr>
        <a:solidFill>
          <a:schemeClr val="bg1"/>
        </a:solidFill>
      </c:spPr>
      <c:txPr>
        <a:bodyPr/>
        <a:lstStyle/>
        <a:p>
          <a:pPr>
            <a:defRPr sz="1200" b="1"/>
          </a:pPr>
          <a:endParaRPr lang="en-US"/>
        </a:p>
      </c:txPr>
    </c:legend>
    <c:plotVisOnly val="1"/>
    <c:dispBlanksAs val="gap"/>
    <c:showDLblsOverMax val="0"/>
  </c:chart>
  <c:spPr>
    <a:solidFill>
      <a:sysClr val="window" lastClr="FFFFFF"/>
    </a:solidFill>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Sheet1!$L$3</c:f>
              <c:strCache>
                <c:ptCount val="1"/>
                <c:pt idx="0">
                  <c:v>GMRES</c:v>
                </c:pt>
              </c:strCache>
            </c:strRef>
          </c:tx>
          <c:val>
            <c:numRef>
              <c:f>Sheet1!$L$4:$L$157</c:f>
              <c:numCache>
                <c:formatCode>General</c:formatCode>
                <c:ptCount val="154"/>
                <c:pt idx="0">
                  <c:v>1.9075897718559973</c:v>
                </c:pt>
                <c:pt idx="1">
                  <c:v>1.7264745440054359</c:v>
                </c:pt>
                <c:pt idx="2">
                  <c:v>1.5711495942828839</c:v>
                </c:pt>
                <c:pt idx="3">
                  <c:v>1.4486522229172381</c:v>
                </c:pt>
                <c:pt idx="4">
                  <c:v>1.3620506045528711</c:v>
                </c:pt>
                <c:pt idx="5">
                  <c:v>1.2858092617227239</c:v>
                </c:pt>
                <c:pt idx="6">
                  <c:v>1.2185853910765614</c:v>
                </c:pt>
                <c:pt idx="7">
                  <c:v>1.1558034875560619</c:v>
                </c:pt>
                <c:pt idx="8">
                  <c:v>1.0967362604624689</c:v>
                </c:pt>
                <c:pt idx="9">
                  <c:v>1.0462297460965349</c:v>
                </c:pt>
                <c:pt idx="10">
                  <c:v>0.99656508008661326</c:v>
                </c:pt>
                <c:pt idx="11">
                  <c:v>0.95226196037288335</c:v>
                </c:pt>
                <c:pt idx="12">
                  <c:v>0.90964266555738227</c:v>
                </c:pt>
                <c:pt idx="13">
                  <c:v>0.87074032390332223</c:v>
                </c:pt>
                <c:pt idx="14">
                  <c:v>0.83270557802425549</c:v>
                </c:pt>
                <c:pt idx="15">
                  <c:v>0.79787180778660283</c:v>
                </c:pt>
                <c:pt idx="16">
                  <c:v>0.76439359892302261</c:v>
                </c:pt>
                <c:pt idx="17">
                  <c:v>0.73243718709983119</c:v>
                </c:pt>
                <c:pt idx="18">
                  <c:v>0.70244949333060003</c:v>
                </c:pt>
                <c:pt idx="19">
                  <c:v>0.67377542580139815</c:v>
                </c:pt>
                <c:pt idx="20">
                  <c:v>0.64604182680198863</c:v>
                </c:pt>
                <c:pt idx="21">
                  <c:v>0.6180951863318237</c:v>
                </c:pt>
                <c:pt idx="22">
                  <c:v>0.59121602690748709</c:v>
                </c:pt>
                <c:pt idx="23">
                  <c:v>0.56618049297462858</c:v>
                </c:pt>
                <c:pt idx="24">
                  <c:v>0.54155428377634485</c:v>
                </c:pt>
                <c:pt idx="25">
                  <c:v>0.51868893845203745</c:v>
                </c:pt>
                <c:pt idx="26">
                  <c:v>0.50703776480064755</c:v>
                </c:pt>
                <c:pt idx="27">
                  <c:v>0.49490699737859561</c:v>
                </c:pt>
                <c:pt idx="28">
                  <c:v>0.48140249382445871</c:v>
                </c:pt>
                <c:pt idx="29">
                  <c:v>0.4676732078834252</c:v>
                </c:pt>
                <c:pt idx="30">
                  <c:v>0.45303381456325853</c:v>
                </c:pt>
                <c:pt idx="31">
                  <c:v>0.43879383451083587</c:v>
                </c:pt>
                <c:pt idx="32">
                  <c:v>0.4240269012903034</c:v>
                </c:pt>
                <c:pt idx="33">
                  <c:v>0.40904503848801765</c:v>
                </c:pt>
                <c:pt idx="34">
                  <c:v>0.39328382116285948</c:v>
                </c:pt>
                <c:pt idx="35">
                  <c:v>0.37719329066634366</c:v>
                </c:pt>
                <c:pt idx="36">
                  <c:v>0.36108914253699176</c:v>
                </c:pt>
                <c:pt idx="37">
                  <c:v>0.34401677091712185</c:v>
                </c:pt>
                <c:pt idx="38">
                  <c:v>0.32678631019839516</c:v>
                </c:pt>
                <c:pt idx="39">
                  <c:v>0.30790874242222721</c:v>
                </c:pt>
                <c:pt idx="40">
                  <c:v>0.28899998177804043</c:v>
                </c:pt>
                <c:pt idx="41">
                  <c:v>0.26901532200537975</c:v>
                </c:pt>
                <c:pt idx="42">
                  <c:v>0.25015885915090097</c:v>
                </c:pt>
                <c:pt idx="43">
                  <c:v>0.23059451335667944</c:v>
                </c:pt>
                <c:pt idx="44">
                  <c:v>0.21186776065666474</c:v>
                </c:pt>
                <c:pt idx="45">
                  <c:v>0.19502742193736802</c:v>
                </c:pt>
                <c:pt idx="46">
                  <c:v>0.1792989535968019</c:v>
                </c:pt>
                <c:pt idx="47">
                  <c:v>0.16400468574984006</c:v>
                </c:pt>
                <c:pt idx="48">
                  <c:v>0.14867050801799667</c:v>
                </c:pt>
                <c:pt idx="49">
                  <c:v>0.135399827319931</c:v>
                </c:pt>
                <c:pt idx="50">
                  <c:v>0.12507443243252631</c:v>
                </c:pt>
                <c:pt idx="51">
                  <c:v>0.12507443243252631</c:v>
                </c:pt>
                <c:pt idx="52">
                  <c:v>0.12003072352789765</c:v>
                </c:pt>
                <c:pt idx="53">
                  <c:v>0.1157569157853669</c:v>
                </c:pt>
                <c:pt idx="54">
                  <c:v>0.11004734532983852</c:v>
                </c:pt>
                <c:pt idx="55">
                  <c:v>0.10307472580360025</c:v>
                </c:pt>
                <c:pt idx="56">
                  <c:v>9.4610863032137019E-2</c:v>
                </c:pt>
                <c:pt idx="57">
                  <c:v>8.5736420053332235E-2</c:v>
                </c:pt>
                <c:pt idx="58">
                  <c:v>7.685881012859358E-2</c:v>
                </c:pt>
                <c:pt idx="59">
                  <c:v>6.778850472559754E-2</c:v>
                </c:pt>
                <c:pt idx="60">
                  <c:v>5.8873754678337692E-2</c:v>
                </c:pt>
                <c:pt idx="61">
                  <c:v>4.8713638080969651E-2</c:v>
                </c:pt>
                <c:pt idx="62">
                  <c:v>3.920386182627205E-2</c:v>
                </c:pt>
                <c:pt idx="63">
                  <c:v>2.9813800373438004E-2</c:v>
                </c:pt>
                <c:pt idx="64">
                  <c:v>2.1445663939927809E-2</c:v>
                </c:pt>
                <c:pt idx="65">
                  <c:v>1.198044051084231E-2</c:v>
                </c:pt>
                <c:pt idx="66">
                  <c:v>2.6843129897293583E-3</c:v>
                </c:pt>
                <c:pt idx="67">
                  <c:v>-6.2451098789877927E-3</c:v>
                </c:pt>
                <c:pt idx="68">
                  <c:v>-1.4556908969305603E-2</c:v>
                </c:pt>
                <c:pt idx="69">
                  <c:v>-2.2949844463236588E-2</c:v>
                </c:pt>
                <c:pt idx="70">
                  <c:v>-3.1323296597840944E-2</c:v>
                </c:pt>
                <c:pt idx="71">
                  <c:v>-3.9301432207394425E-2</c:v>
                </c:pt>
                <c:pt idx="72">
                  <c:v>-4.7425000704592095E-2</c:v>
                </c:pt>
                <c:pt idx="73">
                  <c:v>-5.5454655782080094E-2</c:v>
                </c:pt>
                <c:pt idx="74">
                  <c:v>-6.3206870865116602E-2</c:v>
                </c:pt>
                <c:pt idx="75">
                  <c:v>-7.0397687458196218E-2</c:v>
                </c:pt>
                <c:pt idx="76">
                  <c:v>-7.7378328476800984E-2</c:v>
                </c:pt>
                <c:pt idx="77">
                  <c:v>-7.7378328476800984E-2</c:v>
                </c:pt>
                <c:pt idx="78">
                  <c:v>-8.2666246650080294E-2</c:v>
                </c:pt>
                <c:pt idx="79">
                  <c:v>-8.7319969793852953E-2</c:v>
                </c:pt>
                <c:pt idx="80">
                  <c:v>-9.2638628967226425E-2</c:v>
                </c:pt>
                <c:pt idx="81">
                  <c:v>-9.8694280637098106E-2</c:v>
                </c:pt>
                <c:pt idx="82">
                  <c:v>-0.10507059729571848</c:v>
                </c:pt>
                <c:pt idx="83">
                  <c:v>-0.11087877734200066</c:v>
                </c:pt>
                <c:pt idx="84">
                  <c:v>-0.1164390602940778</c:v>
                </c:pt>
                <c:pt idx="85">
                  <c:v>-0.12180232288576109</c:v>
                </c:pt>
                <c:pt idx="86">
                  <c:v>-0.12684686930666228</c:v>
                </c:pt>
                <c:pt idx="87">
                  <c:v>-0.13228332100531756</c:v>
                </c:pt>
                <c:pt idx="88">
                  <c:v>-0.13795274356169149</c:v>
                </c:pt>
                <c:pt idx="89">
                  <c:v>-0.14383745081052468</c:v>
                </c:pt>
                <c:pt idx="90">
                  <c:v>-0.14903352182569918</c:v>
                </c:pt>
                <c:pt idx="91">
                  <c:v>-0.15480456485941863</c:v>
                </c:pt>
                <c:pt idx="92">
                  <c:v>-0.16058606450270507</c:v>
                </c:pt>
                <c:pt idx="93">
                  <c:v>-0.16667627265122764</c:v>
                </c:pt>
                <c:pt idx="94">
                  <c:v>-0.17194428306901038</c:v>
                </c:pt>
                <c:pt idx="95">
                  <c:v>-0.1773455739341934</c:v>
                </c:pt>
                <c:pt idx="96">
                  <c:v>-0.18237910775440985</c:v>
                </c:pt>
                <c:pt idx="97">
                  <c:v>-0.18747166570236909</c:v>
                </c:pt>
                <c:pt idx="98">
                  <c:v>-0.19237095261825252</c:v>
                </c:pt>
                <c:pt idx="99">
                  <c:v>-0.19676896751749853</c:v>
                </c:pt>
                <c:pt idx="100">
                  <c:v>-0.20060085921167856</c:v>
                </c:pt>
                <c:pt idx="101">
                  <c:v>-0.20385531740153254</c:v>
                </c:pt>
                <c:pt idx="102">
                  <c:v>-0.20744373007228128</c:v>
                </c:pt>
                <c:pt idx="103">
                  <c:v>-0.20744373007228128</c:v>
                </c:pt>
                <c:pt idx="104">
                  <c:v>-0.21042140291125364</c:v>
                </c:pt>
                <c:pt idx="105">
                  <c:v>-0.21289887035729974</c:v>
                </c:pt>
                <c:pt idx="106">
                  <c:v>-0.21604213730967012</c:v>
                </c:pt>
                <c:pt idx="107">
                  <c:v>-0.21980586346253084</c:v>
                </c:pt>
                <c:pt idx="108">
                  <c:v>-0.22418937854722037</c:v>
                </c:pt>
                <c:pt idx="109">
                  <c:v>-0.22847351568966665</c:v>
                </c:pt>
                <c:pt idx="110">
                  <c:v>-0.23245604068231643</c:v>
                </c:pt>
                <c:pt idx="111">
                  <c:v>-0.23654804602316995</c:v>
                </c:pt>
                <c:pt idx="112">
                  <c:v>-0.240530087632739</c:v>
                </c:pt>
                <c:pt idx="113">
                  <c:v>-0.24514426444384493</c:v>
                </c:pt>
                <c:pt idx="114">
                  <c:v>-0.24944609532287071</c:v>
                </c:pt>
                <c:pt idx="115">
                  <c:v>-0.25367256175209868</c:v>
                </c:pt>
                <c:pt idx="116">
                  <c:v>-0.25744767845362498</c:v>
                </c:pt>
                <c:pt idx="117">
                  <c:v>-0.26165791981516279</c:v>
                </c:pt>
                <c:pt idx="118">
                  <c:v>-0.26566190365185749</c:v>
                </c:pt>
                <c:pt idx="119">
                  <c:v>-0.26952296785023178</c:v>
                </c:pt>
                <c:pt idx="120">
                  <c:v>-0.27319294679522577</c:v>
                </c:pt>
                <c:pt idx="121">
                  <c:v>-0.27706513671887689</c:v>
                </c:pt>
                <c:pt idx="122">
                  <c:v>-0.28092820688587355</c:v>
                </c:pt>
                <c:pt idx="123">
                  <c:v>-0.28486444137024125</c:v>
                </c:pt>
                <c:pt idx="124">
                  <c:v>-0.28914927135564616</c:v>
                </c:pt>
                <c:pt idx="125">
                  <c:v>-0.29346314027481663</c:v>
                </c:pt>
                <c:pt idx="126">
                  <c:v>-0.29748071799615045</c:v>
                </c:pt>
                <c:pt idx="127">
                  <c:v>-0.3011394516654563</c:v>
                </c:pt>
                <c:pt idx="128">
                  <c:v>-0.30496247656285763</c:v>
                </c:pt>
                <c:pt idx="129">
                  <c:v>-0.30496247656285763</c:v>
                </c:pt>
                <c:pt idx="130">
                  <c:v>-0.30833158990736353</c:v>
                </c:pt>
                <c:pt idx="131">
                  <c:v>-0.3113604165243854</c:v>
                </c:pt>
                <c:pt idx="132">
                  <c:v>-0.31477703814163227</c:v>
                </c:pt>
                <c:pt idx="133">
                  <c:v>-0.31850278528869658</c:v>
                </c:pt>
                <c:pt idx="134">
                  <c:v>-0.32228631154295673</c:v>
                </c:pt>
                <c:pt idx="135">
                  <c:v>-0.32565701621167936</c:v>
                </c:pt>
                <c:pt idx="136">
                  <c:v>-0.32881697139306437</c:v>
                </c:pt>
                <c:pt idx="137">
                  <c:v>-0.33184993382869626</c:v>
                </c:pt>
                <c:pt idx="138">
                  <c:v>-0.33467140458923755</c:v>
                </c:pt>
                <c:pt idx="139">
                  <c:v>-0.3376662845183358</c:v>
                </c:pt>
                <c:pt idx="140">
                  <c:v>-0.34081044903636232</c:v>
                </c:pt>
                <c:pt idx="141">
                  <c:v>-0.34409645922208582</c:v>
                </c:pt>
                <c:pt idx="142">
                  <c:v>-0.34700372218995446</c:v>
                </c:pt>
                <c:pt idx="143">
                  <c:v>-0.35016005655237703</c:v>
                </c:pt>
                <c:pt idx="144">
                  <c:v>-0.3533767311646383</c:v>
                </c:pt>
                <c:pt idx="145">
                  <c:v>-0.35684155897208725</c:v>
                </c:pt>
                <c:pt idx="146">
                  <c:v>-0.35984664385149895</c:v>
                </c:pt>
                <c:pt idx="147">
                  <c:v>-0.36290872327095963</c:v>
                </c:pt>
                <c:pt idx="148">
                  <c:v>-0.36576059890850643</c:v>
                </c:pt>
                <c:pt idx="149">
                  <c:v>-0.36878460003401869</c:v>
                </c:pt>
                <c:pt idx="150">
                  <c:v>-0.3718144695773154</c:v>
                </c:pt>
                <c:pt idx="151">
                  <c:v>-0.37453732148292662</c:v>
                </c:pt>
                <c:pt idx="152">
                  <c:v>-0.37691825550247776</c:v>
                </c:pt>
                <c:pt idx="153">
                  <c:v>-0.37891307987119982</c:v>
                </c:pt>
              </c:numCache>
            </c:numRef>
          </c:val>
          <c:smooth val="0"/>
        </c:ser>
        <c:ser>
          <c:idx val="1"/>
          <c:order val="1"/>
          <c:tx>
            <c:strRef>
              <c:f>Sheet1!$M$3</c:f>
              <c:strCache>
                <c:ptCount val="1"/>
                <c:pt idx="0">
                  <c:v>GMRES-ILU0</c:v>
                </c:pt>
              </c:strCache>
            </c:strRef>
          </c:tx>
          <c:val>
            <c:numRef>
              <c:f>Sheet1!$M$4:$M$157</c:f>
              <c:numCache>
                <c:formatCode>General</c:formatCode>
                <c:ptCount val="154"/>
                <c:pt idx="0">
                  <c:v>1.9075897718559973</c:v>
                </c:pt>
                <c:pt idx="1">
                  <c:v>1.1854713247992719</c:v>
                </c:pt>
                <c:pt idx="2">
                  <c:v>0.88915429755974573</c:v>
                </c:pt>
                <c:pt idx="3">
                  <c:v>0.68694713427390497</c:v>
                </c:pt>
                <c:pt idx="4">
                  <c:v>0.51630792119099767</c:v>
                </c:pt>
                <c:pt idx="5">
                  <c:v>0.39058364540803686</c:v>
                </c:pt>
                <c:pt idx="6">
                  <c:v>0.30429229259567525</c:v>
                </c:pt>
                <c:pt idx="7">
                  <c:v>0.21134484209848906</c:v>
                </c:pt>
                <c:pt idx="8">
                  <c:v>7.7600435882706001E-2</c:v>
                </c:pt>
                <c:pt idx="9">
                  <c:v>-1.2412379878012065E-2</c:v>
                </c:pt>
                <c:pt idx="10">
                  <c:v>-9.6040666126271032E-2</c:v>
                </c:pt>
                <c:pt idx="11">
                  <c:v>-0.16937476743980004</c:v>
                </c:pt>
                <c:pt idx="12">
                  <c:v>-0.24238536048409981</c:v>
                </c:pt>
                <c:pt idx="13">
                  <c:v>-0.29927811553752154</c:v>
                </c:pt>
                <c:pt idx="14">
                  <c:v>-0.3443276728428743</c:v>
                </c:pt>
                <c:pt idx="15">
                  <c:v>-0.38800918952911462</c:v>
                </c:pt>
                <c:pt idx="16">
                  <c:v>-0.43799160233439494</c:v>
                </c:pt>
                <c:pt idx="17">
                  <c:v>-0.48650406108722843</c:v>
                </c:pt>
                <c:pt idx="18">
                  <c:v>-0.52473569939499698</c:v>
                </c:pt>
                <c:pt idx="19">
                  <c:v>-0.55813212333619822</c:v>
                </c:pt>
                <c:pt idx="20">
                  <c:v>-0.59143952151506296</c:v>
                </c:pt>
                <c:pt idx="21">
                  <c:v>-0.61875853180413787</c:v>
                </c:pt>
                <c:pt idx="22">
                  <c:v>-0.64716941922877047</c:v>
                </c:pt>
                <c:pt idx="23">
                  <c:v>-0.67493816100749149</c:v>
                </c:pt>
                <c:pt idx="24">
                  <c:v>-0.70554479668087777</c:v>
                </c:pt>
                <c:pt idx="25">
                  <c:v>-0.73930386842992057</c:v>
                </c:pt>
                <c:pt idx="26">
                  <c:v>-0.75127656771097395</c:v>
                </c:pt>
                <c:pt idx="27">
                  <c:v>-0.75367871844401735</c:v>
                </c:pt>
                <c:pt idx="28">
                  <c:v>-0.75618092396021008</c:v>
                </c:pt>
                <c:pt idx="29">
                  <c:v>-0.76201414999617512</c:v>
                </c:pt>
                <c:pt idx="30">
                  <c:v>-0.76458771715093943</c:v>
                </c:pt>
                <c:pt idx="31">
                  <c:v>-0.77149185107986162</c:v>
                </c:pt>
                <c:pt idx="32">
                  <c:v>-0.77950488215651059</c:v>
                </c:pt>
                <c:pt idx="33">
                  <c:v>-0.78367308219591414</c:v>
                </c:pt>
                <c:pt idx="34">
                  <c:v>-0.78999467042770921</c:v>
                </c:pt>
                <c:pt idx="35">
                  <c:v>-0.79439510021503668</c:v>
                </c:pt>
                <c:pt idx="36">
                  <c:v>-0.79864658046794246</c:v>
                </c:pt>
                <c:pt idx="37">
                  <c:v>-0.80373536169321147</c:v>
                </c:pt>
                <c:pt idx="38">
                  <c:v>-0.80962347374524435</c:v>
                </c:pt>
                <c:pt idx="39">
                  <c:v>-0.81870248051911143</c:v>
                </c:pt>
                <c:pt idx="40">
                  <c:v>-0.8345301249306929</c:v>
                </c:pt>
                <c:pt idx="41">
                  <c:v>-0.85902397563435162</c:v>
                </c:pt>
                <c:pt idx="42">
                  <c:v>-0.88502558800686715</c:v>
                </c:pt>
                <c:pt idx="43">
                  <c:v>-0.90948448077633759</c:v>
                </c:pt>
                <c:pt idx="44">
                  <c:v>-0.93207776447514445</c:v>
                </c:pt>
                <c:pt idx="45">
                  <c:v>-0.94874711886891339</c:v>
                </c:pt>
                <c:pt idx="46">
                  <c:v>-0.96373849429447533</c:v>
                </c:pt>
                <c:pt idx="47">
                  <c:v>-0.97412091670663326</c:v>
                </c:pt>
                <c:pt idx="48">
                  <c:v>-0.98332593739806284</c:v>
                </c:pt>
                <c:pt idx="49">
                  <c:v>-0.99760064865376319</c:v>
                </c:pt>
                <c:pt idx="50">
                  <c:v>-1.0151793556851516</c:v>
                </c:pt>
                <c:pt idx="51">
                  <c:v>-1.0151793556851516</c:v>
                </c:pt>
                <c:pt idx="52">
                  <c:v>-1.0261492322790888</c:v>
                </c:pt>
                <c:pt idx="53">
                  <c:v>-1.0337474776122038</c:v>
                </c:pt>
                <c:pt idx="54">
                  <c:v>-1.0410994182754414</c:v>
                </c:pt>
                <c:pt idx="55">
                  <c:v>-1.0490284337156524</c:v>
                </c:pt>
                <c:pt idx="56">
                  <c:v>-1.0559256578582983</c:v>
                </c:pt>
                <c:pt idx="57">
                  <c:v>-1.0619243026637752</c:v>
                </c:pt>
                <c:pt idx="58">
                  <c:v>-1.0667643518902454</c:v>
                </c:pt>
                <c:pt idx="59">
                  <c:v>-1.0722340240060031</c:v>
                </c:pt>
                <c:pt idx="60">
                  <c:v>-1.0772641647237464</c:v>
                </c:pt>
                <c:pt idx="61">
                  <c:v>-1.0824719098220088</c:v>
                </c:pt>
                <c:pt idx="62">
                  <c:v>-1.0876556990693085</c:v>
                </c:pt>
                <c:pt idx="63">
                  <c:v>-1.0938250192763683</c:v>
                </c:pt>
                <c:pt idx="64">
                  <c:v>-1.1024773718436816</c:v>
                </c:pt>
                <c:pt idx="65">
                  <c:v>-1.1153467817553433</c:v>
                </c:pt>
                <c:pt idx="66">
                  <c:v>-1.1270824848875558</c:v>
                </c:pt>
                <c:pt idx="67">
                  <c:v>-1.135342398937746</c:v>
                </c:pt>
                <c:pt idx="68">
                  <c:v>-1.1415873340749525</c:v>
                </c:pt>
                <c:pt idx="69">
                  <c:v>-1.1463449765171378</c:v>
                </c:pt>
                <c:pt idx="70">
                  <c:v>-1.1489105084369851</c:v>
                </c:pt>
                <c:pt idx="71">
                  <c:v>-1.1509702131220936</c:v>
                </c:pt>
                <c:pt idx="72">
                  <c:v>-1.1526821934903335</c:v>
                </c:pt>
                <c:pt idx="73">
                  <c:v>-1.1540460030780131</c:v>
                </c:pt>
                <c:pt idx="74">
                  <c:v>-1.1549367049341119</c:v>
                </c:pt>
                <c:pt idx="75">
                  <c:v>-1.1554234263064329</c:v>
                </c:pt>
                <c:pt idx="76">
                  <c:v>-1.1563144707658348</c:v>
                </c:pt>
                <c:pt idx="77">
                  <c:v>-1.1563144707658348</c:v>
                </c:pt>
                <c:pt idx="78">
                  <c:v>-1.1572921817389752</c:v>
                </c:pt>
                <c:pt idx="79">
                  <c:v>-1.1576279399459619</c:v>
                </c:pt>
                <c:pt idx="80">
                  <c:v>-1.158493495067233</c:v>
                </c:pt>
                <c:pt idx="81">
                  <c:v>-1.1600112813282799</c:v>
                </c:pt>
                <c:pt idx="82">
                  <c:v>-1.1613404036975841</c:v>
                </c:pt>
                <c:pt idx="83">
                  <c:v>-1.1627645694598392</c:v>
                </c:pt>
                <c:pt idx="84">
                  <c:v>-1.1651706286964632</c:v>
                </c:pt>
                <c:pt idx="85">
                  <c:v>-1.1683419879035919</c:v>
                </c:pt>
                <c:pt idx="86">
                  <c:v>-1.1715785798452027</c:v>
                </c:pt>
                <c:pt idx="87">
                  <c:v>-1.1751786800817954</c:v>
                </c:pt>
                <c:pt idx="88">
                  <c:v>-1.1792548630627515</c:v>
                </c:pt>
                <c:pt idx="89">
                  <c:v>-1.1859782694779519</c:v>
                </c:pt>
                <c:pt idx="90">
                  <c:v>-1.1952487594898051</c:v>
                </c:pt>
                <c:pt idx="91">
                  <c:v>-1.2013251893973698</c:v>
                </c:pt>
                <c:pt idx="92">
                  <c:v>-1.2057539150895975</c:v>
                </c:pt>
                <c:pt idx="93">
                  <c:v>-1.2090740734425205</c:v>
                </c:pt>
                <c:pt idx="94">
                  <c:v>-1.2116972588473196</c:v>
                </c:pt>
                <c:pt idx="95">
                  <c:v>-1.2138010223861453</c:v>
                </c:pt>
                <c:pt idx="96">
                  <c:v>-1.2160221398660427</c:v>
                </c:pt>
                <c:pt idx="97">
                  <c:v>-1.2182352935002452</c:v>
                </c:pt>
                <c:pt idx="98">
                  <c:v>-1.2206120490108641</c:v>
                </c:pt>
                <c:pt idx="99">
                  <c:v>-1.2238831098280327</c:v>
                </c:pt>
                <c:pt idx="100">
                  <c:v>-1.2271489527993091</c:v>
                </c:pt>
                <c:pt idx="101">
                  <c:v>-1.2292650428135674</c:v>
                </c:pt>
                <c:pt idx="102">
                  <c:v>-1.2407628868468297</c:v>
                </c:pt>
                <c:pt idx="103">
                  <c:v>-1.2407628868468297</c:v>
                </c:pt>
                <c:pt idx="104">
                  <c:v>-1.2495247763314448</c:v>
                </c:pt>
                <c:pt idx="105">
                  <c:v>-1.2533159923652994</c:v>
                </c:pt>
                <c:pt idx="106">
                  <c:v>-1.2555732278358287</c:v>
                </c:pt>
                <c:pt idx="107">
                  <c:v>-1.2584245600655333</c:v>
                </c:pt>
                <c:pt idx="108">
                  <c:v>-1.2619348728492013</c:v>
                </c:pt>
                <c:pt idx="109">
                  <c:v>-1.265911780340079</c:v>
                </c:pt>
                <c:pt idx="110">
                  <c:v>-1.2708368308120515</c:v>
                </c:pt>
                <c:pt idx="111">
                  <c:v>-1.2753612773902798</c:v>
                </c:pt>
                <c:pt idx="112">
                  <c:v>-1.2794008343449672</c:v>
                </c:pt>
                <c:pt idx="113">
                  <c:v>-1.2838321567291553</c:v>
                </c:pt>
                <c:pt idx="114">
                  <c:v>-1.2904137638999533</c:v>
                </c:pt>
                <c:pt idx="115">
                  <c:v>-1.2954908662573985</c:v>
                </c:pt>
                <c:pt idx="116">
                  <c:v>-1.2989201149368199</c:v>
                </c:pt>
                <c:pt idx="117">
                  <c:v>-1.3011828942333383</c:v>
                </c:pt>
                <c:pt idx="118">
                  <c:v>-1.3031650151603595</c:v>
                </c:pt>
                <c:pt idx="119">
                  <c:v>-1.3057573030625969</c:v>
                </c:pt>
                <c:pt idx="120">
                  <c:v>-1.3090158148935185</c:v>
                </c:pt>
                <c:pt idx="121">
                  <c:v>-1.312960006708229</c:v>
                </c:pt>
                <c:pt idx="122">
                  <c:v>-1.3184955513726104</c:v>
                </c:pt>
                <c:pt idx="123">
                  <c:v>-1.3250360363782161</c:v>
                </c:pt>
                <c:pt idx="124">
                  <c:v>-1.3328506923890271</c:v>
                </c:pt>
                <c:pt idx="125">
                  <c:v>-1.3390643578134758</c:v>
                </c:pt>
                <c:pt idx="126">
                  <c:v>-1.3415879010399083</c:v>
                </c:pt>
                <c:pt idx="127">
                  <c:v>-1.3457396887737554</c:v>
                </c:pt>
                <c:pt idx="128">
                  <c:v>-1.3484971417158851</c:v>
                </c:pt>
                <c:pt idx="129">
                  <c:v>-1.3484971417158851</c:v>
                </c:pt>
                <c:pt idx="130">
                  <c:v>-1.3486783648629577</c:v>
                </c:pt>
                <c:pt idx="131">
                  <c:v>-1.3487908193765534</c:v>
                </c:pt>
                <c:pt idx="132">
                  <c:v>-1.3491429127005046</c:v>
                </c:pt>
                <c:pt idx="133">
                  <c:v>-1.349718710212952</c:v>
                </c:pt>
                <c:pt idx="134">
                  <c:v>-1.3505658296904237</c:v>
                </c:pt>
                <c:pt idx="135">
                  <c:v>-1.3517483321669022</c:v>
                </c:pt>
                <c:pt idx="136">
                  <c:v>-1.3532718995190229</c:v>
                </c:pt>
                <c:pt idx="137">
                  <c:v>-1.3544264417331642</c:v>
                </c:pt>
                <c:pt idx="138">
                  <c:v>-1.3556500511043446</c:v>
                </c:pt>
                <c:pt idx="139">
                  <c:v>-1.3576581679646735</c:v>
                </c:pt>
                <c:pt idx="140">
                  <c:v>-1.3590169793045224</c:v>
                </c:pt>
                <c:pt idx="141">
                  <c:v>-1.359845649292714</c:v>
                </c:pt>
                <c:pt idx="142">
                  <c:v>-1.3606539818912742</c:v>
                </c:pt>
                <c:pt idx="143">
                  <c:v>-1.3616385542499649</c:v>
                </c:pt>
                <c:pt idx="144">
                  <c:v>-1.3631611991001218</c:v>
                </c:pt>
                <c:pt idx="145">
                  <c:v>-1.3655690839282024</c:v>
                </c:pt>
                <c:pt idx="146">
                  <c:v>-1.3683685507999466</c:v>
                </c:pt>
                <c:pt idx="147">
                  <c:v>-1.3721325362703782</c:v>
                </c:pt>
                <c:pt idx="148">
                  <c:v>-1.3753693705762429</c:v>
                </c:pt>
                <c:pt idx="149">
                  <c:v>-1.377490674285567</c:v>
                </c:pt>
                <c:pt idx="150">
                  <c:v>-1.3786170100047199</c:v>
                </c:pt>
                <c:pt idx="151">
                  <c:v>-1.3789245111756629</c:v>
                </c:pt>
                <c:pt idx="152">
                  <c:v>-1.3790107752658376</c:v>
                </c:pt>
                <c:pt idx="153">
                  <c:v>-1.3791438426403779</c:v>
                </c:pt>
              </c:numCache>
            </c:numRef>
          </c:val>
          <c:smooth val="0"/>
        </c:ser>
        <c:ser>
          <c:idx val="6"/>
          <c:order val="2"/>
          <c:tx>
            <c:strRef>
              <c:f>Sheet1!$R$3</c:f>
              <c:strCache>
                <c:ptCount val="1"/>
                <c:pt idx="0">
                  <c:v>GMRES-MSFE-overlapped-RB-GS</c:v>
                </c:pt>
              </c:strCache>
            </c:strRef>
          </c:tx>
          <c:val>
            <c:numRef>
              <c:f>Sheet1!$R$4:$R$157</c:f>
              <c:numCache>
                <c:formatCode>General</c:formatCode>
                <c:ptCount val="154"/>
                <c:pt idx="0">
                  <c:v>1.9075897718559973</c:v>
                </c:pt>
                <c:pt idx="1">
                  <c:v>-1.6989244058092998</c:v>
                </c:pt>
                <c:pt idx="2">
                  <c:v>-2.3941317063237983</c:v>
                </c:pt>
                <c:pt idx="3">
                  <c:v>-3.2974281684960114</c:v>
                </c:pt>
                <c:pt idx="4">
                  <c:v>-4.0567405019762273</c:v>
                </c:pt>
                <c:pt idx="5">
                  <c:v>-4.8790544454401346</c:v>
                </c:pt>
                <c:pt idx="6">
                  <c:v>-5.6634342071786943</c:v>
                </c:pt>
                <c:pt idx="7">
                  <c:v>-6.3863346791392859</c:v>
                </c:pt>
                <c:pt idx="8">
                  <c:v>-7.1243461842993971</c:v>
                </c:pt>
                <c:pt idx="9">
                  <c:v>-7.7881882362250883</c:v>
                </c:pt>
                <c:pt idx="10">
                  <c:v>-8.523448044023775</c:v>
                </c:pt>
                <c:pt idx="11">
                  <c:v>-9.2854682313166421</c:v>
                </c:pt>
              </c:numCache>
            </c:numRef>
          </c:val>
          <c:smooth val="0"/>
        </c:ser>
        <c:ser>
          <c:idx val="7"/>
          <c:order val="3"/>
          <c:tx>
            <c:strRef>
              <c:f>Sheet1!$S$3</c:f>
              <c:strCache>
                <c:ptCount val="1"/>
                <c:pt idx="0">
                  <c:v>GMRES-SAMG</c:v>
                </c:pt>
              </c:strCache>
            </c:strRef>
          </c:tx>
          <c:val>
            <c:numRef>
              <c:f>Sheet1!$S$4:$S$157</c:f>
              <c:numCache>
                <c:formatCode>General</c:formatCode>
                <c:ptCount val="154"/>
                <c:pt idx="0">
                  <c:v>1.9075897718559973</c:v>
                </c:pt>
                <c:pt idx="1">
                  <c:v>0.41463914673700908</c:v>
                </c:pt>
                <c:pt idx="2">
                  <c:v>-1.1855166703333222</c:v>
                </c:pt>
                <c:pt idx="3">
                  <c:v>-2.3471688676784637</c:v>
                </c:pt>
                <c:pt idx="4">
                  <c:v>-3.2824568088666362</c:v>
                </c:pt>
                <c:pt idx="5">
                  <c:v>-4.0636325549536361</c:v>
                </c:pt>
                <c:pt idx="6">
                  <c:v>-4.8796893573635378</c:v>
                </c:pt>
                <c:pt idx="7">
                  <c:v>-5.7020907384346584</c:v>
                </c:pt>
                <c:pt idx="8">
                  <c:v>-6.4981824123943239</c:v>
                </c:pt>
                <c:pt idx="9">
                  <c:v>-7.2858077606646141</c:v>
                </c:pt>
                <c:pt idx="10">
                  <c:v>-8.1223747179511161</c:v>
                </c:pt>
                <c:pt idx="11">
                  <c:v>-8.9177245968834473</c:v>
                </c:pt>
                <c:pt idx="12">
                  <c:v>-9.7574759637053106</c:v>
                </c:pt>
              </c:numCache>
            </c:numRef>
          </c:val>
          <c:smooth val="0"/>
        </c:ser>
        <c:dLbls>
          <c:showLegendKey val="0"/>
          <c:showVal val="0"/>
          <c:showCatName val="0"/>
          <c:showSerName val="0"/>
          <c:showPercent val="0"/>
          <c:showBubbleSize val="0"/>
        </c:dLbls>
        <c:marker val="1"/>
        <c:smooth val="0"/>
        <c:axId val="351648464"/>
        <c:axId val="351646896"/>
      </c:lineChart>
      <c:catAx>
        <c:axId val="351648464"/>
        <c:scaling>
          <c:orientation val="minMax"/>
        </c:scaling>
        <c:delete val="0"/>
        <c:axPos val="b"/>
        <c:majorTickMark val="none"/>
        <c:minorTickMark val="none"/>
        <c:tickLblPos val="nextTo"/>
        <c:txPr>
          <a:bodyPr/>
          <a:lstStyle/>
          <a:p>
            <a:pPr>
              <a:defRPr b="1"/>
            </a:pPr>
            <a:endParaRPr lang="en-US"/>
          </a:p>
        </c:txPr>
        <c:crossAx val="351646896"/>
        <c:crosses val="autoZero"/>
        <c:auto val="1"/>
        <c:lblAlgn val="ctr"/>
        <c:lblOffset val="100"/>
        <c:tickLblSkip val="10"/>
        <c:noMultiLvlLbl val="0"/>
      </c:catAx>
      <c:valAx>
        <c:axId val="351646896"/>
        <c:scaling>
          <c:orientation val="minMax"/>
        </c:scaling>
        <c:delete val="0"/>
        <c:axPos val="l"/>
        <c:majorGridlines/>
        <c:title>
          <c:tx>
            <c:rich>
              <a:bodyPr rot="-5400000" vert="horz"/>
              <a:lstStyle/>
              <a:p>
                <a:pPr>
                  <a:defRPr sz="1200"/>
                </a:pPr>
                <a:r>
                  <a:rPr lang="en-US" sz="1200"/>
                  <a:t>log10(Residual)</a:t>
                </a:r>
              </a:p>
            </c:rich>
          </c:tx>
          <c:layout/>
          <c:overlay val="0"/>
        </c:title>
        <c:numFmt formatCode="General" sourceLinked="1"/>
        <c:majorTickMark val="none"/>
        <c:minorTickMark val="none"/>
        <c:tickLblPos val="nextTo"/>
        <c:txPr>
          <a:bodyPr/>
          <a:lstStyle/>
          <a:p>
            <a:pPr>
              <a:defRPr b="1"/>
            </a:pPr>
            <a:endParaRPr lang="en-US"/>
          </a:p>
        </c:txPr>
        <c:crossAx val="351648464"/>
        <c:crosses val="autoZero"/>
        <c:crossBetween val="between"/>
        <c:minorUnit val="1"/>
      </c:valAx>
    </c:plotArea>
    <c:legend>
      <c:legendPos val="r"/>
      <c:layout/>
      <c:overlay val="0"/>
      <c:spPr>
        <a:solidFill>
          <a:schemeClr val="bg1"/>
        </a:solidFill>
      </c:spPr>
      <c:txPr>
        <a:bodyPr/>
        <a:lstStyle/>
        <a:p>
          <a:pPr>
            <a:defRPr sz="1200" b="1"/>
          </a:pPr>
          <a:endParaRPr lang="en-US"/>
        </a:p>
      </c:txPr>
    </c:legend>
    <c:plotVisOnly val="1"/>
    <c:dispBlanksAs val="gap"/>
    <c:showDLblsOverMax val="0"/>
  </c:chart>
  <c:spPr>
    <a:solidFill>
      <a:sysClr val="window" lastClr="FFFFFF"/>
    </a:solidFill>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52588E-0EE5-4137-A506-D3A1C59EEDFD}" type="datetimeFigureOut">
              <a:rPr lang="en-US" smtClean="0"/>
              <a:t>3/4/2015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B098DF-9F37-4782-95FC-25CF7F0CB1C3}" type="slidenum">
              <a:rPr lang="en-US" smtClean="0"/>
              <a:t>‹#›</a:t>
            </a:fld>
            <a:endParaRPr lang="en-US"/>
          </a:p>
        </p:txBody>
      </p:sp>
    </p:spTree>
    <p:extLst>
      <p:ext uri="{BB962C8B-B14F-4D97-AF65-F5344CB8AC3E}">
        <p14:creationId xmlns:p14="http://schemas.microsoft.com/office/powerpoint/2010/main" val="2018622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18EE34-38B0-4CD1-8ADC-E75A637420DE}" type="slidenum">
              <a:rPr lang="en-US"/>
              <a:pPr/>
              <a:t>2</a:t>
            </a:fld>
            <a:endParaRPr lang="en-US"/>
          </a:p>
        </p:txBody>
      </p:sp>
      <p:sp>
        <p:nvSpPr>
          <p:cNvPr id="49154" name="Rectangle 2"/>
          <p:cNvSpPr>
            <a:spLocks noGrp="1" noRot="1" noChangeAspect="1" noChangeArrowheads="1" noTextEdit="1"/>
          </p:cNvSpPr>
          <p:nvPr>
            <p:ph type="sldImg"/>
          </p:nvPr>
        </p:nvSpPr>
        <p:spPr>
          <a:xfrm>
            <a:off x="381000" y="685800"/>
            <a:ext cx="6096000" cy="3429000"/>
          </a:xfrm>
          <a:ln/>
        </p:spPr>
      </p:sp>
      <p:sp>
        <p:nvSpPr>
          <p:cNvPr id="49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99785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did we do that ‘weakened</a:t>
            </a:r>
            <a:r>
              <a:rPr lang="en-US" baseline="0" dirty="0" smtClean="0"/>
              <a:t> us’ w.r.t. SAMG for SPE10?</a:t>
            </a:r>
            <a:endParaRPr lang="en-US" dirty="0"/>
          </a:p>
        </p:txBody>
      </p:sp>
      <p:sp>
        <p:nvSpPr>
          <p:cNvPr id="4" name="Slide Number Placeholder 3"/>
          <p:cNvSpPr>
            <a:spLocks noGrp="1"/>
          </p:cNvSpPr>
          <p:nvPr>
            <p:ph type="sldNum" sz="quarter" idx="10"/>
          </p:nvPr>
        </p:nvSpPr>
        <p:spPr/>
        <p:txBody>
          <a:bodyPr/>
          <a:lstStyle/>
          <a:p>
            <a:fld id="{BEB098DF-9F37-4782-95FC-25CF7F0CB1C3}" type="slidenum">
              <a:rPr lang="en-US" smtClean="0"/>
              <a:t>8</a:t>
            </a:fld>
            <a:endParaRPr lang="en-US"/>
          </a:p>
        </p:txBody>
      </p:sp>
    </p:spTree>
    <p:extLst>
      <p:ext uri="{BB962C8B-B14F-4D97-AF65-F5344CB8AC3E}">
        <p14:creationId xmlns:p14="http://schemas.microsoft.com/office/powerpoint/2010/main" val="42466073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7484" y="2990923"/>
            <a:ext cx="10248915" cy="1470025"/>
          </a:xfrm>
        </p:spPr>
        <p:txBody>
          <a:bodyPr lIns="0" rIns="0" anchor="b" anchorCtr="0">
            <a:normAutofit/>
          </a:bodyPr>
          <a:lstStyle>
            <a:lvl1pPr>
              <a:defRPr sz="2800" baseline="0">
                <a:solidFill>
                  <a:schemeClr val="bg1"/>
                </a:solidFill>
                <a:latin typeface="Neo Sans Intel Light"/>
                <a:cs typeface="Neo Sans Intel Light"/>
              </a:defRPr>
            </a:lvl1pPr>
          </a:lstStyle>
          <a:p>
            <a:r>
              <a:rPr lang="en-US" dirty="0" smtClean="0"/>
              <a:t>28pt Light Title of Presentation</a:t>
            </a:r>
            <a:br>
              <a:rPr lang="en-US" dirty="0" smtClean="0"/>
            </a:br>
            <a:r>
              <a:rPr lang="en-US" dirty="0" smtClean="0"/>
              <a:t>Title of Presentation Line Two</a:t>
            </a:r>
            <a:endParaRPr lang="en-US" dirty="0"/>
          </a:p>
        </p:txBody>
      </p:sp>
      <p:sp>
        <p:nvSpPr>
          <p:cNvPr id="3" name="Subtitle 2"/>
          <p:cNvSpPr>
            <a:spLocks noGrp="1"/>
          </p:cNvSpPr>
          <p:nvPr>
            <p:ph type="subTitle" idx="1" hasCustomPrompt="1"/>
          </p:nvPr>
        </p:nvSpPr>
        <p:spPr>
          <a:xfrm>
            <a:off x="607484" y="4651633"/>
            <a:ext cx="8440283" cy="1233813"/>
          </a:xfrm>
        </p:spPr>
        <p:txBody>
          <a:bodyPr lIns="0" rIns="0">
            <a:normAutofit/>
          </a:bodyPr>
          <a:lstStyle>
            <a:lvl1pPr marL="0" indent="0" algn="l">
              <a:buNone/>
              <a:defRPr sz="1200" baseline="0">
                <a:solidFill>
                  <a:schemeClr val="bg1"/>
                </a:solidFill>
                <a:latin typeface="Neo Sans Intel Medium"/>
                <a:cs typeface="Neo Sans Intel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12pt Medium Subhead, Date, Etc.</a:t>
            </a:r>
            <a:endParaRPr lang="en-US" dirty="0"/>
          </a:p>
        </p:txBody>
      </p:sp>
      <p:pic>
        <p:nvPicPr>
          <p:cNvPr id="8" name="Picture 7" descr="int_lookins_hrz_rgb_wht_24.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82096" y="1930034"/>
            <a:ext cx="2626568" cy="772652"/>
          </a:xfrm>
          <a:prstGeom prst="rect">
            <a:avLst/>
          </a:prstGeom>
        </p:spPr>
      </p:pic>
      <p:pic>
        <p:nvPicPr>
          <p:cNvPr id="10" name="Picture 3" descr="W:\Clients\Intel\PRODUCTION\2012_13_Production\ASSETS_LOGOS_2012-13\Assets_Complete_2012-13\ PEEL AWAY\Intel_Peels\Intel_Peels_RGB\Peel_rgb_png\peel_rt_btm_drkBlue_rgb_2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0047" y="5380858"/>
            <a:ext cx="1901952" cy="147049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303254" y="6251388"/>
            <a:ext cx="3239247" cy="4386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200" dirty="0" smtClean="0">
                <a:solidFill>
                  <a:schemeClr val="bg1"/>
                </a:solidFill>
              </a:rPr>
              <a:t>DCG</a:t>
            </a:r>
          </a:p>
          <a:p>
            <a:pPr algn="r"/>
            <a:r>
              <a:rPr lang="en-US" sz="900" dirty="0" smtClean="0">
                <a:solidFill>
                  <a:schemeClr val="bg1"/>
                </a:solidFill>
              </a:rPr>
              <a:t>Data Center Group</a:t>
            </a:r>
            <a:endParaRPr lang="en-US" sz="1100" dirty="0">
              <a:solidFill>
                <a:schemeClr val="bg1"/>
              </a:solidFill>
            </a:endParaRP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01247" y="6210640"/>
            <a:ext cx="1113428" cy="633984"/>
          </a:xfrm>
          <a:prstGeom prst="rect">
            <a:avLst/>
          </a:prstGeom>
        </p:spPr>
      </p:pic>
    </p:spTree>
    <p:extLst>
      <p:ext uri="{BB962C8B-B14F-4D97-AF65-F5344CB8AC3E}">
        <p14:creationId xmlns:p14="http://schemas.microsoft.com/office/powerpoint/2010/main" val="7099482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Blue Section Break">
    <p:bg>
      <p:bgPr>
        <a:solidFill>
          <a:schemeClr val="accent1"/>
        </a:solidFill>
        <a:effectLst/>
      </p:bgPr>
    </p:bg>
    <p:spTree>
      <p:nvGrpSpPr>
        <p:cNvPr id="1" name=""/>
        <p:cNvGrpSpPr/>
        <p:nvPr/>
      </p:nvGrpSpPr>
      <p:grpSpPr>
        <a:xfrm>
          <a:off x="0" y="0"/>
          <a:ext cx="0" cy="0"/>
          <a:chOff x="0" y="0"/>
          <a:chExt cx="0" cy="0"/>
        </a:xfrm>
      </p:grpSpPr>
      <p:sp>
        <p:nvSpPr>
          <p:cNvPr id="7" name="Freeform 6"/>
          <p:cNvSpPr/>
          <p:nvPr/>
        </p:nvSpPr>
        <p:spPr>
          <a:xfrm>
            <a:off x="0" y="6397429"/>
            <a:ext cx="12192000" cy="460573"/>
          </a:xfrm>
          <a:custGeom>
            <a:avLst/>
            <a:gdLst>
              <a:gd name="connsiteX0" fmla="*/ 9155339 w 9162317"/>
              <a:gd name="connsiteY0" fmla="*/ 0 h 460573"/>
              <a:gd name="connsiteX1" fmla="*/ 8352851 w 9162317"/>
              <a:gd name="connsiteY1" fmla="*/ 6978 h 460573"/>
              <a:gd name="connsiteX2" fmla="*/ 7829490 w 9162317"/>
              <a:gd name="connsiteY2" fmla="*/ 314027 h 460573"/>
              <a:gd name="connsiteX3" fmla="*/ 0 w 9162317"/>
              <a:gd name="connsiteY3" fmla="*/ 307048 h 460573"/>
              <a:gd name="connsiteX4" fmla="*/ 0 w 9162317"/>
              <a:gd name="connsiteY4" fmla="*/ 460573 h 460573"/>
              <a:gd name="connsiteX5" fmla="*/ 9162317 w 9162317"/>
              <a:gd name="connsiteY5" fmla="*/ 453594 h 460573"/>
              <a:gd name="connsiteX6" fmla="*/ 9155339 w 9162317"/>
              <a:gd name="connsiteY6" fmla="*/ 0 h 46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317" h="460573">
                <a:moveTo>
                  <a:pt x="9155339" y="0"/>
                </a:moveTo>
                <a:lnTo>
                  <a:pt x="8352851" y="6978"/>
                </a:lnTo>
                <a:lnTo>
                  <a:pt x="7829490" y="314027"/>
                </a:lnTo>
                <a:lnTo>
                  <a:pt x="0" y="307048"/>
                </a:lnTo>
                <a:lnTo>
                  <a:pt x="0" y="460573"/>
                </a:lnTo>
                <a:lnTo>
                  <a:pt x="9162317" y="453594"/>
                </a:lnTo>
                <a:lnTo>
                  <a:pt x="9155339"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7484" y="2159450"/>
            <a:ext cx="10363200" cy="1362075"/>
          </a:xfrm>
        </p:spPr>
        <p:txBody>
          <a:bodyPr anchor="b" anchorCtr="0">
            <a:normAutofit/>
          </a:bodyPr>
          <a:lstStyle>
            <a:lvl1pPr algn="l">
              <a:defRPr sz="2800" b="0" cap="none">
                <a:solidFill>
                  <a:schemeClr val="bg1"/>
                </a:solidFill>
                <a:latin typeface="Neo Sans Intel Light"/>
                <a:cs typeface="Neo Sans Intel Light"/>
              </a:defRPr>
            </a:lvl1pPr>
          </a:lstStyle>
          <a:p>
            <a:r>
              <a:rPr lang="en-US" dirty="0" smtClean="0"/>
              <a:t>28pt Light Text</a:t>
            </a:r>
            <a:endParaRPr lang="en-US" dirty="0"/>
          </a:p>
        </p:txBody>
      </p:sp>
      <p:sp>
        <p:nvSpPr>
          <p:cNvPr id="3" name="Text Placeholder 2"/>
          <p:cNvSpPr>
            <a:spLocks noGrp="1"/>
          </p:cNvSpPr>
          <p:nvPr>
            <p:ph type="body" idx="1" hasCustomPrompt="1"/>
          </p:nvPr>
        </p:nvSpPr>
        <p:spPr>
          <a:xfrm>
            <a:off x="607484" y="3670234"/>
            <a:ext cx="10363200" cy="1500187"/>
          </a:xfrm>
        </p:spPr>
        <p:txBody>
          <a:bodyPr anchor="t" anchorCtr="0">
            <a:normAutofit/>
          </a:bodyPr>
          <a:lstStyle>
            <a:lvl1pPr marL="0" indent="0">
              <a:buNone/>
              <a:defRPr sz="1200">
                <a:solidFill>
                  <a:schemeClr val="accent3"/>
                </a:solidFill>
                <a:latin typeface="Neo Sans Intel Medium"/>
                <a:cs typeface="Neo Sans Intel Medium"/>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12pt Medium Subhead</a:t>
            </a:r>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2AC5F80C-CEDE-4640-82BC-705F14C030AD}" type="slidenum">
              <a:rPr lang="en-US" smtClean="0"/>
              <a:t>‹#›</a:t>
            </a:fld>
            <a:endParaRPr lang="en-US" dirty="0"/>
          </a:p>
        </p:txBody>
      </p:sp>
      <p:cxnSp>
        <p:nvCxnSpPr>
          <p:cNvPr id="8" name="Straight Connector 7"/>
          <p:cNvCxnSpPr/>
          <p:nvPr/>
        </p:nvCxnSpPr>
        <p:spPr>
          <a:xfrm>
            <a:off x="11582400" y="6489701"/>
            <a:ext cx="0" cy="238125"/>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9" name="Picture 8" descr="int_lookins_hrz_rgb_blue.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011129" y="6464301"/>
            <a:ext cx="465456" cy="304801"/>
          </a:xfrm>
          <a:prstGeom prst="rect">
            <a:avLst/>
          </a:prstGeom>
        </p:spPr>
      </p:pic>
      <p:sp>
        <p:nvSpPr>
          <p:cNvPr id="10" name="Rectangle 9"/>
          <p:cNvSpPr/>
          <p:nvPr/>
        </p:nvSpPr>
        <p:spPr>
          <a:xfrm>
            <a:off x="7303254" y="6251388"/>
            <a:ext cx="3239247" cy="4386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200" dirty="0" smtClean="0">
                <a:solidFill>
                  <a:schemeClr val="bg1"/>
                </a:solidFill>
              </a:rPr>
              <a:t>DCG </a:t>
            </a:r>
            <a:br>
              <a:rPr lang="en-US" sz="1200" dirty="0" smtClean="0">
                <a:solidFill>
                  <a:schemeClr val="bg1"/>
                </a:solidFill>
              </a:rPr>
            </a:br>
            <a:r>
              <a:rPr lang="en-US" sz="900" dirty="0" smtClean="0">
                <a:solidFill>
                  <a:schemeClr val="bg1"/>
                </a:solidFill>
              </a:rPr>
              <a:t>Data Center Group</a:t>
            </a:r>
            <a:endParaRPr lang="en-US" sz="1100" dirty="0">
              <a:solidFill>
                <a:schemeClr val="bg1"/>
              </a:solidFill>
            </a:endParaRPr>
          </a:p>
        </p:txBody>
      </p:sp>
    </p:spTree>
    <p:extLst>
      <p:ext uri="{BB962C8B-B14F-4D97-AF65-F5344CB8AC3E}">
        <p14:creationId xmlns:p14="http://schemas.microsoft.com/office/powerpoint/2010/main" val="1429713479"/>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Blue Section Break Image">
    <p:bg>
      <p:bgPr>
        <a:solidFill>
          <a:schemeClr val="accent1"/>
        </a:solidFill>
        <a:effectLst/>
      </p:bgPr>
    </p:bg>
    <p:spTree>
      <p:nvGrpSpPr>
        <p:cNvPr id="1" name=""/>
        <p:cNvGrpSpPr/>
        <p:nvPr/>
      </p:nvGrpSpPr>
      <p:grpSpPr>
        <a:xfrm>
          <a:off x="0" y="0"/>
          <a:ext cx="0" cy="0"/>
          <a:chOff x="0" y="0"/>
          <a:chExt cx="0" cy="0"/>
        </a:xfrm>
      </p:grpSpPr>
      <p:sp>
        <p:nvSpPr>
          <p:cNvPr id="7" name="Freeform 6"/>
          <p:cNvSpPr/>
          <p:nvPr/>
        </p:nvSpPr>
        <p:spPr>
          <a:xfrm>
            <a:off x="0" y="6397429"/>
            <a:ext cx="12192000" cy="460573"/>
          </a:xfrm>
          <a:custGeom>
            <a:avLst/>
            <a:gdLst>
              <a:gd name="connsiteX0" fmla="*/ 9155339 w 9162317"/>
              <a:gd name="connsiteY0" fmla="*/ 0 h 460573"/>
              <a:gd name="connsiteX1" fmla="*/ 8352851 w 9162317"/>
              <a:gd name="connsiteY1" fmla="*/ 6978 h 460573"/>
              <a:gd name="connsiteX2" fmla="*/ 7829490 w 9162317"/>
              <a:gd name="connsiteY2" fmla="*/ 314027 h 460573"/>
              <a:gd name="connsiteX3" fmla="*/ 0 w 9162317"/>
              <a:gd name="connsiteY3" fmla="*/ 307048 h 460573"/>
              <a:gd name="connsiteX4" fmla="*/ 0 w 9162317"/>
              <a:gd name="connsiteY4" fmla="*/ 460573 h 460573"/>
              <a:gd name="connsiteX5" fmla="*/ 9162317 w 9162317"/>
              <a:gd name="connsiteY5" fmla="*/ 453594 h 460573"/>
              <a:gd name="connsiteX6" fmla="*/ 9155339 w 9162317"/>
              <a:gd name="connsiteY6" fmla="*/ 0 h 46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317" h="460573">
                <a:moveTo>
                  <a:pt x="9155339" y="0"/>
                </a:moveTo>
                <a:lnTo>
                  <a:pt x="8352851" y="6978"/>
                </a:lnTo>
                <a:lnTo>
                  <a:pt x="7829490" y="314027"/>
                </a:lnTo>
                <a:lnTo>
                  <a:pt x="0" y="307048"/>
                </a:lnTo>
                <a:lnTo>
                  <a:pt x="0" y="460573"/>
                </a:lnTo>
                <a:lnTo>
                  <a:pt x="9162317" y="453594"/>
                </a:lnTo>
                <a:lnTo>
                  <a:pt x="9155339"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7484" y="2871402"/>
            <a:ext cx="10363200" cy="1362075"/>
          </a:xfrm>
        </p:spPr>
        <p:txBody>
          <a:bodyPr anchor="b" anchorCtr="0">
            <a:normAutofit/>
          </a:bodyPr>
          <a:lstStyle>
            <a:lvl1pPr algn="l">
              <a:defRPr sz="2800" b="0" cap="none">
                <a:solidFill>
                  <a:schemeClr val="bg1"/>
                </a:solidFill>
                <a:latin typeface="Neo Sans Intel Light"/>
                <a:cs typeface="Neo Sans Intel Light"/>
              </a:defRPr>
            </a:lvl1pPr>
          </a:lstStyle>
          <a:p>
            <a:r>
              <a:rPr lang="en-US" dirty="0" smtClean="0"/>
              <a:t>28pt Light Text</a:t>
            </a:r>
            <a:endParaRPr lang="en-US" dirty="0"/>
          </a:p>
        </p:txBody>
      </p:sp>
      <p:sp>
        <p:nvSpPr>
          <p:cNvPr id="3" name="Text Placeholder 2"/>
          <p:cNvSpPr>
            <a:spLocks noGrp="1"/>
          </p:cNvSpPr>
          <p:nvPr>
            <p:ph type="body" idx="1" hasCustomPrompt="1"/>
          </p:nvPr>
        </p:nvSpPr>
        <p:spPr>
          <a:xfrm>
            <a:off x="607484" y="4382190"/>
            <a:ext cx="10363200" cy="1500187"/>
          </a:xfrm>
        </p:spPr>
        <p:txBody>
          <a:bodyPr anchor="t" anchorCtr="0">
            <a:normAutofit/>
          </a:bodyPr>
          <a:lstStyle>
            <a:lvl1pPr marL="0" indent="0">
              <a:buNone/>
              <a:defRPr sz="1200">
                <a:solidFill>
                  <a:schemeClr val="accent3"/>
                </a:solidFill>
                <a:latin typeface="Neo Sans Intel Medium"/>
                <a:cs typeface="Neo Sans Intel Medium"/>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12pt Medium Subhead</a:t>
            </a:r>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2AC5F80C-CEDE-4640-82BC-705F14C030AD}" type="slidenum">
              <a:rPr lang="en-US" smtClean="0"/>
              <a:t>‹#›</a:t>
            </a:fld>
            <a:endParaRPr lang="en-US" dirty="0"/>
          </a:p>
        </p:txBody>
      </p:sp>
      <p:cxnSp>
        <p:nvCxnSpPr>
          <p:cNvPr id="8" name="Straight Connector 7"/>
          <p:cNvCxnSpPr/>
          <p:nvPr/>
        </p:nvCxnSpPr>
        <p:spPr>
          <a:xfrm>
            <a:off x="11582400" y="6489701"/>
            <a:ext cx="0" cy="238125"/>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9" name="Picture 8" descr="int_lookins_hrz_rgb_blue.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011129" y="6464301"/>
            <a:ext cx="465456" cy="304801"/>
          </a:xfrm>
          <a:prstGeom prst="rect">
            <a:avLst/>
          </a:prstGeom>
        </p:spPr>
      </p:pic>
      <p:sp>
        <p:nvSpPr>
          <p:cNvPr id="10" name="Rectangle 9"/>
          <p:cNvSpPr/>
          <p:nvPr/>
        </p:nvSpPr>
        <p:spPr>
          <a:xfrm>
            <a:off x="7303254" y="6251388"/>
            <a:ext cx="3239247" cy="4386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200" dirty="0" smtClean="0">
                <a:solidFill>
                  <a:schemeClr val="bg1"/>
                </a:solidFill>
              </a:rPr>
              <a:t>DCG </a:t>
            </a:r>
          </a:p>
          <a:p>
            <a:pPr algn="r"/>
            <a:r>
              <a:rPr lang="en-US" sz="900" dirty="0" smtClean="0">
                <a:solidFill>
                  <a:schemeClr val="bg1"/>
                </a:solidFill>
              </a:rPr>
              <a:t>Data</a:t>
            </a:r>
            <a:r>
              <a:rPr lang="en-US" sz="900" baseline="0" dirty="0" smtClean="0">
                <a:solidFill>
                  <a:schemeClr val="bg1"/>
                </a:solidFill>
              </a:rPr>
              <a:t> Center Group</a:t>
            </a:r>
            <a:endParaRPr lang="en-US" sz="1100" dirty="0">
              <a:solidFill>
                <a:schemeClr val="bg1"/>
              </a:solidFill>
            </a:endParaRPr>
          </a:p>
        </p:txBody>
      </p:sp>
    </p:spTree>
    <p:extLst>
      <p:ext uri="{BB962C8B-B14F-4D97-AF65-F5344CB8AC3E}">
        <p14:creationId xmlns:p14="http://schemas.microsoft.com/office/powerpoint/2010/main" val="3888864842"/>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ack Cover">
    <p:bg>
      <p:bgPr>
        <a:solidFill>
          <a:schemeClr val="accent1"/>
        </a:solidFill>
        <a:effectLst/>
      </p:bgPr>
    </p:bg>
    <p:spTree>
      <p:nvGrpSpPr>
        <p:cNvPr id="1" name=""/>
        <p:cNvGrpSpPr/>
        <p:nvPr/>
      </p:nvGrpSpPr>
      <p:grpSpPr>
        <a:xfrm>
          <a:off x="0" y="0"/>
          <a:ext cx="0" cy="0"/>
          <a:chOff x="0" y="0"/>
          <a:chExt cx="0" cy="0"/>
        </a:xfrm>
      </p:grpSpPr>
      <p:pic>
        <p:nvPicPr>
          <p:cNvPr id="8" name="Picture 7" descr="Intel_LookInside_white.png"/>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4636576" y="2500174"/>
            <a:ext cx="3008851" cy="1849187"/>
          </a:xfrm>
          <a:prstGeom prst="rect">
            <a:avLst/>
          </a:prstGeom>
        </p:spPr>
      </p:pic>
    </p:spTree>
    <p:extLst>
      <p:ext uri="{BB962C8B-B14F-4D97-AF65-F5344CB8AC3E}">
        <p14:creationId xmlns:p14="http://schemas.microsoft.com/office/powerpoint/2010/main" val="10781"/>
      </p:ext>
    </p:extLst>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Page Generic 2">
    <p:spTree>
      <p:nvGrpSpPr>
        <p:cNvPr id="1" name=""/>
        <p:cNvGrpSpPr/>
        <p:nvPr/>
      </p:nvGrpSpPr>
      <p:grpSpPr>
        <a:xfrm>
          <a:off x="0" y="0"/>
          <a:ext cx="0" cy="0"/>
          <a:chOff x="0" y="0"/>
          <a:chExt cx="0" cy="0"/>
        </a:xfrm>
      </p:grpSpPr>
      <p:sp>
        <p:nvSpPr>
          <p:cNvPr id="6" name="Title 1"/>
          <p:cNvSpPr>
            <a:spLocks noGrp="1"/>
          </p:cNvSpPr>
          <p:nvPr>
            <p:ph type="title"/>
          </p:nvPr>
        </p:nvSpPr>
        <p:spPr>
          <a:xfrm>
            <a:off x="406400" y="228600"/>
            <a:ext cx="11480800" cy="685800"/>
          </a:xfrm>
          <a:prstGeom prst="rect">
            <a:avLst/>
          </a:prstGeom>
        </p:spPr>
        <p:txBody>
          <a:bodyPr anchor="t"/>
          <a:lstStyle>
            <a:lvl1pPr>
              <a:defRPr baseline="0">
                <a:solidFill>
                  <a:srgbClr val="0860A8"/>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304800" y="1219201"/>
            <a:ext cx="11582400" cy="4876801"/>
          </a:xfrm>
          <a:prstGeom prst="rect">
            <a:avLst/>
          </a:prstGeom>
        </p:spPr>
        <p:txBody>
          <a:bodyPr/>
          <a:lstStyle>
            <a:lvl1pPr marL="457189" indent="-457189">
              <a:spcBef>
                <a:spcPts val="0"/>
              </a:spcBef>
              <a:spcAft>
                <a:spcPts val="800"/>
              </a:spcAft>
              <a:buSzPct val="90000"/>
              <a:defRPr sz="3200">
                <a:solidFill>
                  <a:schemeClr val="tx1"/>
                </a:solidFill>
              </a:defRPr>
            </a:lvl1pPr>
            <a:lvl2pPr marL="922844" indent="-313259">
              <a:spcBef>
                <a:spcPts val="0"/>
              </a:spcBef>
              <a:spcAft>
                <a:spcPts val="800"/>
              </a:spcAft>
              <a:defRPr sz="2667">
                <a:solidFill>
                  <a:schemeClr val="tx1"/>
                </a:solidFill>
              </a:defRPr>
            </a:lvl2pPr>
            <a:lvl3pPr marL="1523962" indent="-304792">
              <a:spcBef>
                <a:spcPts val="0"/>
              </a:spcBef>
              <a:spcAft>
                <a:spcPts val="0"/>
              </a:spcAft>
              <a:buFont typeface="Wingdings" pitchFamily="2" charset="2"/>
              <a:buChar char="§"/>
              <a:defRPr sz="2400">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 </a:t>
            </a:r>
          </a:p>
          <a:p>
            <a:pPr lvl="1"/>
            <a:endParaRPr lang="en-US" dirty="0" smtClean="0"/>
          </a:p>
        </p:txBody>
      </p:sp>
    </p:spTree>
    <p:extLst>
      <p:ext uri="{BB962C8B-B14F-4D97-AF65-F5344CB8AC3E}">
        <p14:creationId xmlns:p14="http://schemas.microsoft.com/office/powerpoint/2010/main" val="219815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7484" y="3140905"/>
            <a:ext cx="10248915" cy="1470025"/>
          </a:xfrm>
        </p:spPr>
        <p:txBody>
          <a:bodyPr lIns="0" rIns="0" anchor="b" anchorCtr="0">
            <a:normAutofit/>
          </a:bodyPr>
          <a:lstStyle>
            <a:lvl1pPr>
              <a:defRPr sz="2800" baseline="0">
                <a:solidFill>
                  <a:schemeClr val="bg1"/>
                </a:solidFill>
                <a:latin typeface="Neo Sans Intel Light"/>
                <a:cs typeface="Neo Sans Intel Light"/>
              </a:defRPr>
            </a:lvl1pPr>
          </a:lstStyle>
          <a:p>
            <a:r>
              <a:rPr lang="en-US" dirty="0" smtClean="0"/>
              <a:t>28pt Light Title of Presentation</a:t>
            </a:r>
            <a:br>
              <a:rPr lang="en-US" dirty="0" smtClean="0"/>
            </a:br>
            <a:r>
              <a:rPr lang="en-US" dirty="0" smtClean="0"/>
              <a:t>Title of Presentation Line Two</a:t>
            </a:r>
            <a:endParaRPr lang="en-US" dirty="0"/>
          </a:p>
        </p:txBody>
      </p:sp>
      <p:sp>
        <p:nvSpPr>
          <p:cNvPr id="3" name="Subtitle 2"/>
          <p:cNvSpPr>
            <a:spLocks noGrp="1"/>
          </p:cNvSpPr>
          <p:nvPr>
            <p:ph type="subTitle" idx="1" hasCustomPrompt="1"/>
          </p:nvPr>
        </p:nvSpPr>
        <p:spPr>
          <a:xfrm>
            <a:off x="607484" y="4830937"/>
            <a:ext cx="8440283" cy="1233813"/>
          </a:xfrm>
        </p:spPr>
        <p:txBody>
          <a:bodyPr lIns="0" rIns="0">
            <a:normAutofit/>
          </a:bodyPr>
          <a:lstStyle>
            <a:lvl1pPr marL="0" indent="0" algn="l">
              <a:buNone/>
              <a:defRPr sz="1200" baseline="0">
                <a:solidFill>
                  <a:srgbClr val="FFDA00"/>
                </a:solidFill>
                <a:latin typeface="Neo Sans Intel Medium"/>
                <a:cs typeface="Neo Sans Intel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12pt Medium Subhead, Date, Etc.</a:t>
            </a:r>
            <a:endParaRPr lang="en-US" dirty="0"/>
          </a:p>
        </p:txBody>
      </p:sp>
      <p:sp>
        <p:nvSpPr>
          <p:cNvPr id="5" name="Freeform 4"/>
          <p:cNvSpPr/>
          <p:nvPr/>
        </p:nvSpPr>
        <p:spPr>
          <a:xfrm>
            <a:off x="-9962" y="-14660"/>
            <a:ext cx="12202753" cy="708939"/>
          </a:xfrm>
          <a:custGeom>
            <a:avLst/>
            <a:gdLst>
              <a:gd name="connsiteX0" fmla="*/ 7471 w 9158942"/>
              <a:gd name="connsiteY0" fmla="*/ 0 h 911412"/>
              <a:gd name="connsiteX1" fmla="*/ 0 w 9158942"/>
              <a:gd name="connsiteY1" fmla="*/ 903941 h 911412"/>
              <a:gd name="connsiteX2" fmla="*/ 5393765 w 9158942"/>
              <a:gd name="connsiteY2" fmla="*/ 911412 h 911412"/>
              <a:gd name="connsiteX3" fmla="*/ 5909236 w 9158942"/>
              <a:gd name="connsiteY3" fmla="*/ 597647 h 911412"/>
              <a:gd name="connsiteX4" fmla="*/ 9151471 w 9158942"/>
              <a:gd name="connsiteY4" fmla="*/ 605118 h 911412"/>
              <a:gd name="connsiteX5" fmla="*/ 9158942 w 9158942"/>
              <a:gd name="connsiteY5" fmla="*/ 0 h 911412"/>
              <a:gd name="connsiteX6" fmla="*/ 7471 w 9158942"/>
              <a:gd name="connsiteY6" fmla="*/ 0 h 911412"/>
              <a:gd name="connsiteX0" fmla="*/ 7471 w 9158942"/>
              <a:gd name="connsiteY0" fmla="*/ 0 h 911412"/>
              <a:gd name="connsiteX1" fmla="*/ 0 w 9158942"/>
              <a:gd name="connsiteY1" fmla="*/ 903941 h 911412"/>
              <a:gd name="connsiteX2" fmla="*/ 5393765 w 9158942"/>
              <a:gd name="connsiteY2" fmla="*/ 911412 h 911412"/>
              <a:gd name="connsiteX3" fmla="*/ 5909236 w 9158942"/>
              <a:gd name="connsiteY3" fmla="*/ 597647 h 911412"/>
              <a:gd name="connsiteX4" fmla="*/ 9151471 w 9158942"/>
              <a:gd name="connsiteY4" fmla="*/ 591991 h 911412"/>
              <a:gd name="connsiteX5" fmla="*/ 9158942 w 9158942"/>
              <a:gd name="connsiteY5" fmla="*/ 0 h 911412"/>
              <a:gd name="connsiteX6" fmla="*/ 7471 w 9158942"/>
              <a:gd name="connsiteY6" fmla="*/ 0 h 911412"/>
              <a:gd name="connsiteX0" fmla="*/ 7471 w 9158942"/>
              <a:gd name="connsiteY0" fmla="*/ 0 h 911412"/>
              <a:gd name="connsiteX1" fmla="*/ 0 w 9158942"/>
              <a:gd name="connsiteY1" fmla="*/ 903941 h 911412"/>
              <a:gd name="connsiteX2" fmla="*/ 5393765 w 9158942"/>
              <a:gd name="connsiteY2" fmla="*/ 911412 h 911412"/>
              <a:gd name="connsiteX3" fmla="*/ 5909236 w 9158942"/>
              <a:gd name="connsiteY3" fmla="*/ 597647 h 911412"/>
              <a:gd name="connsiteX4" fmla="*/ 9148189 w 9158942"/>
              <a:gd name="connsiteY4" fmla="*/ 601837 h 911412"/>
              <a:gd name="connsiteX5" fmla="*/ 9158942 w 9158942"/>
              <a:gd name="connsiteY5" fmla="*/ 0 h 911412"/>
              <a:gd name="connsiteX6" fmla="*/ 7471 w 9158942"/>
              <a:gd name="connsiteY6" fmla="*/ 0 h 911412"/>
              <a:gd name="connsiteX0" fmla="*/ 7471 w 9148711"/>
              <a:gd name="connsiteY0" fmla="*/ 0 h 911412"/>
              <a:gd name="connsiteX1" fmla="*/ 0 w 9148711"/>
              <a:gd name="connsiteY1" fmla="*/ 903941 h 911412"/>
              <a:gd name="connsiteX2" fmla="*/ 5393765 w 9148711"/>
              <a:gd name="connsiteY2" fmla="*/ 911412 h 911412"/>
              <a:gd name="connsiteX3" fmla="*/ 5909236 w 9148711"/>
              <a:gd name="connsiteY3" fmla="*/ 597647 h 911412"/>
              <a:gd name="connsiteX4" fmla="*/ 9148189 w 9148711"/>
              <a:gd name="connsiteY4" fmla="*/ 601837 h 911412"/>
              <a:gd name="connsiteX5" fmla="*/ 9145816 w 9148711"/>
              <a:gd name="connsiteY5" fmla="*/ 0 h 911412"/>
              <a:gd name="connsiteX6" fmla="*/ 7471 w 9148711"/>
              <a:gd name="connsiteY6" fmla="*/ 0 h 911412"/>
              <a:gd name="connsiteX0" fmla="*/ 7471 w 9155661"/>
              <a:gd name="connsiteY0" fmla="*/ 0 h 911412"/>
              <a:gd name="connsiteX1" fmla="*/ 0 w 9155661"/>
              <a:gd name="connsiteY1" fmla="*/ 903941 h 911412"/>
              <a:gd name="connsiteX2" fmla="*/ 5393765 w 9155661"/>
              <a:gd name="connsiteY2" fmla="*/ 911412 h 911412"/>
              <a:gd name="connsiteX3" fmla="*/ 5909236 w 9155661"/>
              <a:gd name="connsiteY3" fmla="*/ 597647 h 911412"/>
              <a:gd name="connsiteX4" fmla="*/ 9148189 w 9155661"/>
              <a:gd name="connsiteY4" fmla="*/ 601837 h 911412"/>
              <a:gd name="connsiteX5" fmla="*/ 9155661 w 9155661"/>
              <a:gd name="connsiteY5" fmla="*/ 0 h 911412"/>
              <a:gd name="connsiteX6" fmla="*/ 7471 w 9155661"/>
              <a:gd name="connsiteY6" fmla="*/ 0 h 911412"/>
              <a:gd name="connsiteX0" fmla="*/ 7471 w 9158556"/>
              <a:gd name="connsiteY0" fmla="*/ 0 h 911412"/>
              <a:gd name="connsiteX1" fmla="*/ 0 w 9158556"/>
              <a:gd name="connsiteY1" fmla="*/ 903941 h 911412"/>
              <a:gd name="connsiteX2" fmla="*/ 5393765 w 9158556"/>
              <a:gd name="connsiteY2" fmla="*/ 911412 h 911412"/>
              <a:gd name="connsiteX3" fmla="*/ 5909236 w 9158556"/>
              <a:gd name="connsiteY3" fmla="*/ 597647 h 911412"/>
              <a:gd name="connsiteX4" fmla="*/ 9158034 w 9158556"/>
              <a:gd name="connsiteY4" fmla="*/ 598555 h 911412"/>
              <a:gd name="connsiteX5" fmla="*/ 9155661 w 9158556"/>
              <a:gd name="connsiteY5" fmla="*/ 0 h 911412"/>
              <a:gd name="connsiteX6" fmla="*/ 7471 w 9158556"/>
              <a:gd name="connsiteY6" fmla="*/ 0 h 911412"/>
              <a:gd name="connsiteX0" fmla="*/ 7471 w 9155661"/>
              <a:gd name="connsiteY0" fmla="*/ 0 h 911412"/>
              <a:gd name="connsiteX1" fmla="*/ 0 w 9155661"/>
              <a:gd name="connsiteY1" fmla="*/ 903941 h 911412"/>
              <a:gd name="connsiteX2" fmla="*/ 5393765 w 9155661"/>
              <a:gd name="connsiteY2" fmla="*/ 911412 h 911412"/>
              <a:gd name="connsiteX3" fmla="*/ 5909236 w 9155661"/>
              <a:gd name="connsiteY3" fmla="*/ 597647 h 911412"/>
              <a:gd name="connsiteX4" fmla="*/ 9151470 w 9155661"/>
              <a:gd name="connsiteY4" fmla="*/ 595274 h 911412"/>
              <a:gd name="connsiteX5" fmla="*/ 9155661 w 9155661"/>
              <a:gd name="connsiteY5" fmla="*/ 0 h 911412"/>
              <a:gd name="connsiteX6" fmla="*/ 7471 w 9155661"/>
              <a:gd name="connsiteY6" fmla="*/ 0 h 911412"/>
              <a:gd name="connsiteX0" fmla="*/ 522 w 9158557"/>
              <a:gd name="connsiteY0" fmla="*/ 0 h 911412"/>
              <a:gd name="connsiteX1" fmla="*/ 2896 w 9158557"/>
              <a:gd name="connsiteY1" fmla="*/ 903941 h 911412"/>
              <a:gd name="connsiteX2" fmla="*/ 5396661 w 9158557"/>
              <a:gd name="connsiteY2" fmla="*/ 911412 h 911412"/>
              <a:gd name="connsiteX3" fmla="*/ 5912132 w 9158557"/>
              <a:gd name="connsiteY3" fmla="*/ 597647 h 911412"/>
              <a:gd name="connsiteX4" fmla="*/ 9154366 w 9158557"/>
              <a:gd name="connsiteY4" fmla="*/ 595274 h 911412"/>
              <a:gd name="connsiteX5" fmla="*/ 9158557 w 9158557"/>
              <a:gd name="connsiteY5" fmla="*/ 0 h 911412"/>
              <a:gd name="connsiteX6" fmla="*/ 522 w 9158557"/>
              <a:gd name="connsiteY6" fmla="*/ 0 h 911412"/>
              <a:gd name="connsiteX0" fmla="*/ 522 w 9158557"/>
              <a:gd name="connsiteY0" fmla="*/ 0 h 917068"/>
              <a:gd name="connsiteX1" fmla="*/ 2896 w 9158557"/>
              <a:gd name="connsiteY1" fmla="*/ 917068 h 917068"/>
              <a:gd name="connsiteX2" fmla="*/ 5396661 w 9158557"/>
              <a:gd name="connsiteY2" fmla="*/ 911412 h 917068"/>
              <a:gd name="connsiteX3" fmla="*/ 5912132 w 9158557"/>
              <a:gd name="connsiteY3" fmla="*/ 597647 h 917068"/>
              <a:gd name="connsiteX4" fmla="*/ 9154366 w 9158557"/>
              <a:gd name="connsiteY4" fmla="*/ 595274 h 917068"/>
              <a:gd name="connsiteX5" fmla="*/ 9158557 w 9158557"/>
              <a:gd name="connsiteY5" fmla="*/ 0 h 917068"/>
              <a:gd name="connsiteX6" fmla="*/ 522 w 9158557"/>
              <a:gd name="connsiteY6" fmla="*/ 0 h 917068"/>
              <a:gd name="connsiteX0" fmla="*/ 522 w 9158557"/>
              <a:gd name="connsiteY0" fmla="*/ 0 h 911412"/>
              <a:gd name="connsiteX1" fmla="*/ 2896 w 9158557"/>
              <a:gd name="connsiteY1" fmla="*/ 910555 h 911412"/>
              <a:gd name="connsiteX2" fmla="*/ 5396661 w 9158557"/>
              <a:gd name="connsiteY2" fmla="*/ 911412 h 911412"/>
              <a:gd name="connsiteX3" fmla="*/ 5912132 w 9158557"/>
              <a:gd name="connsiteY3" fmla="*/ 597647 h 911412"/>
              <a:gd name="connsiteX4" fmla="*/ 9154366 w 9158557"/>
              <a:gd name="connsiteY4" fmla="*/ 595274 h 911412"/>
              <a:gd name="connsiteX5" fmla="*/ 9158557 w 9158557"/>
              <a:gd name="connsiteY5" fmla="*/ 0 h 911412"/>
              <a:gd name="connsiteX6" fmla="*/ 522 w 9158557"/>
              <a:gd name="connsiteY6" fmla="*/ 0 h 911412"/>
              <a:gd name="connsiteX0" fmla="*/ 80091 w 9155661"/>
              <a:gd name="connsiteY0" fmla="*/ 241917 h 911412"/>
              <a:gd name="connsiteX1" fmla="*/ 0 w 9155661"/>
              <a:gd name="connsiteY1" fmla="*/ 910555 h 911412"/>
              <a:gd name="connsiteX2" fmla="*/ 5393765 w 9155661"/>
              <a:gd name="connsiteY2" fmla="*/ 911412 h 911412"/>
              <a:gd name="connsiteX3" fmla="*/ 5909236 w 9155661"/>
              <a:gd name="connsiteY3" fmla="*/ 597647 h 911412"/>
              <a:gd name="connsiteX4" fmla="*/ 9151470 w 9155661"/>
              <a:gd name="connsiteY4" fmla="*/ 595274 h 911412"/>
              <a:gd name="connsiteX5" fmla="*/ 9155661 w 9155661"/>
              <a:gd name="connsiteY5" fmla="*/ 0 h 911412"/>
              <a:gd name="connsiteX6" fmla="*/ 80091 w 9155661"/>
              <a:gd name="connsiteY6" fmla="*/ 241917 h 911412"/>
              <a:gd name="connsiteX0" fmla="*/ 3124 w 9155661"/>
              <a:gd name="connsiteY0" fmla="*/ 175940 h 911412"/>
              <a:gd name="connsiteX1" fmla="*/ 0 w 9155661"/>
              <a:gd name="connsiteY1" fmla="*/ 910555 h 911412"/>
              <a:gd name="connsiteX2" fmla="*/ 5393765 w 9155661"/>
              <a:gd name="connsiteY2" fmla="*/ 911412 h 911412"/>
              <a:gd name="connsiteX3" fmla="*/ 5909236 w 9155661"/>
              <a:gd name="connsiteY3" fmla="*/ 597647 h 911412"/>
              <a:gd name="connsiteX4" fmla="*/ 9151470 w 9155661"/>
              <a:gd name="connsiteY4" fmla="*/ 595274 h 911412"/>
              <a:gd name="connsiteX5" fmla="*/ 9155661 w 9155661"/>
              <a:gd name="connsiteY5" fmla="*/ 0 h 911412"/>
              <a:gd name="connsiteX6" fmla="*/ 3124 w 9155661"/>
              <a:gd name="connsiteY6" fmla="*/ 175940 h 911412"/>
              <a:gd name="connsiteX0" fmla="*/ 3124 w 9155661"/>
              <a:gd name="connsiteY0" fmla="*/ 146617 h 911412"/>
              <a:gd name="connsiteX1" fmla="*/ 0 w 9155661"/>
              <a:gd name="connsiteY1" fmla="*/ 910555 h 911412"/>
              <a:gd name="connsiteX2" fmla="*/ 5393765 w 9155661"/>
              <a:gd name="connsiteY2" fmla="*/ 911412 h 911412"/>
              <a:gd name="connsiteX3" fmla="*/ 5909236 w 9155661"/>
              <a:gd name="connsiteY3" fmla="*/ 597647 h 911412"/>
              <a:gd name="connsiteX4" fmla="*/ 9151470 w 9155661"/>
              <a:gd name="connsiteY4" fmla="*/ 595274 h 911412"/>
              <a:gd name="connsiteX5" fmla="*/ 9155661 w 9155661"/>
              <a:gd name="connsiteY5" fmla="*/ 0 h 911412"/>
              <a:gd name="connsiteX6" fmla="*/ 3124 w 9155661"/>
              <a:gd name="connsiteY6" fmla="*/ 146617 h 911412"/>
              <a:gd name="connsiteX0" fmla="*/ 3124 w 9151521"/>
              <a:gd name="connsiteY0" fmla="*/ 0 h 764795"/>
              <a:gd name="connsiteX1" fmla="*/ 0 w 9151521"/>
              <a:gd name="connsiteY1" fmla="*/ 763938 h 764795"/>
              <a:gd name="connsiteX2" fmla="*/ 5393765 w 9151521"/>
              <a:gd name="connsiteY2" fmla="*/ 764795 h 764795"/>
              <a:gd name="connsiteX3" fmla="*/ 5909236 w 9151521"/>
              <a:gd name="connsiteY3" fmla="*/ 451030 h 764795"/>
              <a:gd name="connsiteX4" fmla="*/ 9151470 w 9151521"/>
              <a:gd name="connsiteY4" fmla="*/ 448657 h 764795"/>
              <a:gd name="connsiteX5" fmla="*/ 9067698 w 9151521"/>
              <a:gd name="connsiteY5" fmla="*/ 21992 h 764795"/>
              <a:gd name="connsiteX6" fmla="*/ 3124 w 9151521"/>
              <a:gd name="connsiteY6" fmla="*/ 0 h 764795"/>
              <a:gd name="connsiteX0" fmla="*/ 3124 w 9152065"/>
              <a:gd name="connsiteY0" fmla="*/ 0 h 764795"/>
              <a:gd name="connsiteX1" fmla="*/ 0 w 9152065"/>
              <a:gd name="connsiteY1" fmla="*/ 763938 h 764795"/>
              <a:gd name="connsiteX2" fmla="*/ 5393765 w 9152065"/>
              <a:gd name="connsiteY2" fmla="*/ 764795 h 764795"/>
              <a:gd name="connsiteX3" fmla="*/ 5909236 w 9152065"/>
              <a:gd name="connsiteY3" fmla="*/ 451030 h 764795"/>
              <a:gd name="connsiteX4" fmla="*/ 9151470 w 9152065"/>
              <a:gd name="connsiteY4" fmla="*/ 448657 h 764795"/>
              <a:gd name="connsiteX5" fmla="*/ 9150163 w 9152065"/>
              <a:gd name="connsiteY5" fmla="*/ 14661 h 764795"/>
              <a:gd name="connsiteX6" fmla="*/ 3124 w 9152065"/>
              <a:gd name="connsiteY6" fmla="*/ 0 h 764795"/>
              <a:gd name="connsiteX0" fmla="*/ 3124 w 9152065"/>
              <a:gd name="connsiteY0" fmla="*/ 0 h 764795"/>
              <a:gd name="connsiteX1" fmla="*/ 0 w 9152065"/>
              <a:gd name="connsiteY1" fmla="*/ 697960 h 764795"/>
              <a:gd name="connsiteX2" fmla="*/ 5393765 w 9152065"/>
              <a:gd name="connsiteY2" fmla="*/ 764795 h 764795"/>
              <a:gd name="connsiteX3" fmla="*/ 5909236 w 9152065"/>
              <a:gd name="connsiteY3" fmla="*/ 451030 h 764795"/>
              <a:gd name="connsiteX4" fmla="*/ 9151470 w 9152065"/>
              <a:gd name="connsiteY4" fmla="*/ 448657 h 764795"/>
              <a:gd name="connsiteX5" fmla="*/ 9150163 w 9152065"/>
              <a:gd name="connsiteY5" fmla="*/ 14661 h 764795"/>
              <a:gd name="connsiteX6" fmla="*/ 3124 w 9152065"/>
              <a:gd name="connsiteY6" fmla="*/ 0 h 764795"/>
              <a:gd name="connsiteX0" fmla="*/ 3124 w 9152065"/>
              <a:gd name="connsiteY0" fmla="*/ 0 h 706148"/>
              <a:gd name="connsiteX1" fmla="*/ 0 w 9152065"/>
              <a:gd name="connsiteY1" fmla="*/ 697960 h 706148"/>
              <a:gd name="connsiteX2" fmla="*/ 5476230 w 9152065"/>
              <a:gd name="connsiteY2" fmla="*/ 706148 h 706148"/>
              <a:gd name="connsiteX3" fmla="*/ 5909236 w 9152065"/>
              <a:gd name="connsiteY3" fmla="*/ 451030 h 706148"/>
              <a:gd name="connsiteX4" fmla="*/ 9151470 w 9152065"/>
              <a:gd name="connsiteY4" fmla="*/ 448657 h 706148"/>
              <a:gd name="connsiteX5" fmla="*/ 9150163 w 9152065"/>
              <a:gd name="connsiteY5" fmla="*/ 14661 h 706148"/>
              <a:gd name="connsiteX6" fmla="*/ 3124 w 9152065"/>
              <a:gd name="connsiteY6" fmla="*/ 0 h 706148"/>
              <a:gd name="connsiteX0" fmla="*/ 3124 w 9152065"/>
              <a:gd name="connsiteY0" fmla="*/ 7331 h 713479"/>
              <a:gd name="connsiteX1" fmla="*/ 0 w 9152065"/>
              <a:gd name="connsiteY1" fmla="*/ 705291 h 713479"/>
              <a:gd name="connsiteX2" fmla="*/ 5476230 w 9152065"/>
              <a:gd name="connsiteY2" fmla="*/ 713479 h 713479"/>
              <a:gd name="connsiteX3" fmla="*/ 5909236 w 9152065"/>
              <a:gd name="connsiteY3" fmla="*/ 458361 h 713479"/>
              <a:gd name="connsiteX4" fmla="*/ 9151470 w 9152065"/>
              <a:gd name="connsiteY4" fmla="*/ 455988 h 713479"/>
              <a:gd name="connsiteX5" fmla="*/ 9150163 w 9152065"/>
              <a:gd name="connsiteY5" fmla="*/ 0 h 713479"/>
              <a:gd name="connsiteX6" fmla="*/ 3124 w 9152065"/>
              <a:gd name="connsiteY6" fmla="*/ 7331 h 713479"/>
              <a:gd name="connsiteX0" fmla="*/ 3124 w 9152065"/>
              <a:gd name="connsiteY0" fmla="*/ 7331 h 705291"/>
              <a:gd name="connsiteX1" fmla="*/ 0 w 9152065"/>
              <a:gd name="connsiteY1" fmla="*/ 705291 h 705291"/>
              <a:gd name="connsiteX2" fmla="*/ 5487226 w 9152065"/>
              <a:gd name="connsiteY2" fmla="*/ 691487 h 705291"/>
              <a:gd name="connsiteX3" fmla="*/ 5909236 w 9152065"/>
              <a:gd name="connsiteY3" fmla="*/ 458361 h 705291"/>
              <a:gd name="connsiteX4" fmla="*/ 9151470 w 9152065"/>
              <a:gd name="connsiteY4" fmla="*/ 455988 h 705291"/>
              <a:gd name="connsiteX5" fmla="*/ 9150163 w 9152065"/>
              <a:gd name="connsiteY5" fmla="*/ 0 h 705291"/>
              <a:gd name="connsiteX6" fmla="*/ 3124 w 9152065"/>
              <a:gd name="connsiteY6" fmla="*/ 7331 h 705291"/>
              <a:gd name="connsiteX0" fmla="*/ 3124 w 9152065"/>
              <a:gd name="connsiteY0" fmla="*/ 7331 h 713479"/>
              <a:gd name="connsiteX1" fmla="*/ 0 w 9152065"/>
              <a:gd name="connsiteY1" fmla="*/ 705291 h 713479"/>
              <a:gd name="connsiteX2" fmla="*/ 5470733 w 9152065"/>
              <a:gd name="connsiteY2" fmla="*/ 713479 h 713479"/>
              <a:gd name="connsiteX3" fmla="*/ 5909236 w 9152065"/>
              <a:gd name="connsiteY3" fmla="*/ 458361 h 713479"/>
              <a:gd name="connsiteX4" fmla="*/ 9151470 w 9152065"/>
              <a:gd name="connsiteY4" fmla="*/ 455988 h 713479"/>
              <a:gd name="connsiteX5" fmla="*/ 9150163 w 9152065"/>
              <a:gd name="connsiteY5" fmla="*/ 0 h 713479"/>
              <a:gd name="connsiteX6" fmla="*/ 3124 w 9152065"/>
              <a:gd name="connsiteY6" fmla="*/ 7331 h 713479"/>
              <a:gd name="connsiteX0" fmla="*/ 3124 w 9152065"/>
              <a:gd name="connsiteY0" fmla="*/ 7331 h 705291"/>
              <a:gd name="connsiteX1" fmla="*/ 0 w 9152065"/>
              <a:gd name="connsiteY1" fmla="*/ 705291 h 705291"/>
              <a:gd name="connsiteX2" fmla="*/ 5470733 w 9152065"/>
              <a:gd name="connsiteY2" fmla="*/ 695319 h 705291"/>
              <a:gd name="connsiteX3" fmla="*/ 5909236 w 9152065"/>
              <a:gd name="connsiteY3" fmla="*/ 458361 h 705291"/>
              <a:gd name="connsiteX4" fmla="*/ 9151470 w 9152065"/>
              <a:gd name="connsiteY4" fmla="*/ 455988 h 705291"/>
              <a:gd name="connsiteX5" fmla="*/ 9150163 w 9152065"/>
              <a:gd name="connsiteY5" fmla="*/ 0 h 705291"/>
              <a:gd name="connsiteX6" fmla="*/ 3124 w 9152065"/>
              <a:gd name="connsiteY6" fmla="*/ 7331 h 705291"/>
              <a:gd name="connsiteX0" fmla="*/ 3124 w 9152065"/>
              <a:gd name="connsiteY0" fmla="*/ 7331 h 708939"/>
              <a:gd name="connsiteX1" fmla="*/ 0 w 9152065"/>
              <a:gd name="connsiteY1" fmla="*/ 705291 h 708939"/>
              <a:gd name="connsiteX2" fmla="*/ 5467329 w 9152065"/>
              <a:gd name="connsiteY2" fmla="*/ 708939 h 708939"/>
              <a:gd name="connsiteX3" fmla="*/ 5909236 w 9152065"/>
              <a:gd name="connsiteY3" fmla="*/ 458361 h 708939"/>
              <a:gd name="connsiteX4" fmla="*/ 9151470 w 9152065"/>
              <a:gd name="connsiteY4" fmla="*/ 455988 h 708939"/>
              <a:gd name="connsiteX5" fmla="*/ 9150163 w 9152065"/>
              <a:gd name="connsiteY5" fmla="*/ 0 h 708939"/>
              <a:gd name="connsiteX6" fmla="*/ 3124 w 9152065"/>
              <a:gd name="connsiteY6" fmla="*/ 7331 h 70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52065" h="708939">
                <a:moveTo>
                  <a:pt x="3124" y="7331"/>
                </a:moveTo>
                <a:cubicBezTo>
                  <a:pt x="634" y="308645"/>
                  <a:pt x="2490" y="403977"/>
                  <a:pt x="0" y="705291"/>
                </a:cubicBezTo>
                <a:lnTo>
                  <a:pt x="5467329" y="708939"/>
                </a:lnTo>
                <a:lnTo>
                  <a:pt x="5909236" y="458361"/>
                </a:lnTo>
                <a:lnTo>
                  <a:pt x="9151470" y="455988"/>
                </a:lnTo>
                <a:cubicBezTo>
                  <a:pt x="9153960" y="254282"/>
                  <a:pt x="9147673" y="201706"/>
                  <a:pt x="9150163" y="0"/>
                </a:cubicBezTo>
                <a:lnTo>
                  <a:pt x="3124" y="7331"/>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7" name="Picture 6" descr="int_lookins_hrz_rgb_wht_24.png"/>
          <p:cNvPicPr>
            <a:picLocks noChangeAspect="1"/>
          </p:cNvPicPr>
          <p:nvPr/>
        </p:nvPicPr>
        <p:blipFill rotWithShape="1">
          <a:blip r:embed="rId2" cstate="screen">
            <a:extLst>
              <a:ext uri="{28A0092B-C50C-407E-A947-70E740481C1C}">
                <a14:useLocalDpi xmlns:a14="http://schemas.microsoft.com/office/drawing/2010/main" val="0"/>
              </a:ext>
            </a:extLst>
          </a:blip>
          <a:srcRect r="53442"/>
          <a:stretch/>
        </p:blipFill>
        <p:spPr>
          <a:xfrm>
            <a:off x="594366" y="1722448"/>
            <a:ext cx="1669492" cy="1054835"/>
          </a:xfrm>
          <a:prstGeom prst="rect">
            <a:avLst/>
          </a:prstGeom>
        </p:spPr>
      </p:pic>
      <p:sp>
        <p:nvSpPr>
          <p:cNvPr id="8" name="Rectangle 7"/>
          <p:cNvSpPr/>
          <p:nvPr/>
        </p:nvSpPr>
        <p:spPr>
          <a:xfrm>
            <a:off x="8821327" y="6251388"/>
            <a:ext cx="3239247" cy="4386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200" dirty="0" smtClean="0">
                <a:solidFill>
                  <a:schemeClr val="bg1"/>
                </a:solidFill>
              </a:rPr>
              <a:t>DCG </a:t>
            </a:r>
            <a:br>
              <a:rPr lang="en-US" sz="1200" dirty="0" smtClean="0">
                <a:solidFill>
                  <a:schemeClr val="bg1"/>
                </a:solidFill>
              </a:rPr>
            </a:br>
            <a:r>
              <a:rPr lang="en-US" sz="900" dirty="0" smtClean="0">
                <a:solidFill>
                  <a:schemeClr val="bg1"/>
                </a:solidFill>
              </a:rPr>
              <a:t>Data Center Group</a:t>
            </a:r>
            <a:endParaRPr lang="en-US" sz="1100" dirty="0">
              <a:solidFill>
                <a:schemeClr val="bg1"/>
              </a:solidFill>
            </a:endParaRPr>
          </a:p>
        </p:txBody>
      </p:sp>
    </p:spTree>
    <p:extLst>
      <p:ext uri="{BB962C8B-B14F-4D97-AF65-F5344CB8AC3E}">
        <p14:creationId xmlns:p14="http://schemas.microsoft.com/office/powerpoint/2010/main" val="3209639314"/>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44450"/>
            <a:ext cx="10972800" cy="988747"/>
          </a:xfrm>
        </p:spPr>
        <p:txBody>
          <a:bodyPr>
            <a:normAutofit/>
          </a:bodyPr>
          <a:lstStyle>
            <a:lvl1pPr>
              <a:defRPr sz="2800" baseline="0"/>
            </a:lvl1pPr>
          </a:lstStyle>
          <a:p>
            <a:r>
              <a:rPr lang="en-US" dirty="0" smtClean="0"/>
              <a:t>28pt Light headline</a:t>
            </a:r>
            <a:endParaRPr lang="en-US" dirty="0"/>
          </a:p>
        </p:txBody>
      </p:sp>
      <p:sp>
        <p:nvSpPr>
          <p:cNvPr id="4" name="Date Placeholder 3"/>
          <p:cNvSpPr>
            <a:spLocks noGrp="1"/>
          </p:cNvSpPr>
          <p:nvPr>
            <p:ph type="dt" sz="half" idx="10"/>
          </p:nvPr>
        </p:nvSpPr>
        <p:spPr/>
        <p:txBody>
          <a:bodyPr/>
          <a:lstStyle/>
          <a:p>
            <a:fld id="{D5E21FC8-6C7D-46C7-B562-E137088E8463}" type="datetime1">
              <a:rPr lang="en-US" smtClean="0"/>
              <a:t>3/4/2015</a:t>
            </a:fld>
            <a:endParaRPr lang="en-US"/>
          </a:p>
        </p:txBody>
      </p:sp>
      <p:sp>
        <p:nvSpPr>
          <p:cNvPr id="6" name="Slide Number Placeholder 5"/>
          <p:cNvSpPr>
            <a:spLocks noGrp="1"/>
          </p:cNvSpPr>
          <p:nvPr>
            <p:ph type="sldNum" sz="quarter" idx="12"/>
          </p:nvPr>
        </p:nvSpPr>
        <p:spPr/>
        <p:txBody>
          <a:bodyPr/>
          <a:lstStyle/>
          <a:p>
            <a:fld id="{51A3393A-F4FA-486D-879C-6ADDD1F22B32}" type="slidenum">
              <a:rPr lang="en-US" smtClean="0"/>
              <a:t>‹#›</a:t>
            </a:fld>
            <a:endParaRPr lang="en-US" dirty="0"/>
          </a:p>
        </p:txBody>
      </p:sp>
      <p:sp>
        <p:nvSpPr>
          <p:cNvPr id="8" name="Text Placeholder 2"/>
          <p:cNvSpPr>
            <a:spLocks noGrp="1"/>
          </p:cNvSpPr>
          <p:nvPr>
            <p:ph idx="1"/>
          </p:nvPr>
        </p:nvSpPr>
        <p:spPr>
          <a:xfrm>
            <a:off x="607491" y="1600203"/>
            <a:ext cx="10889396" cy="4626548"/>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1247" y="6210640"/>
            <a:ext cx="1113428" cy="633984"/>
          </a:xfrm>
          <a:prstGeom prst="rect">
            <a:avLst/>
          </a:prstGeom>
        </p:spPr>
      </p:pic>
    </p:spTree>
    <p:extLst>
      <p:ext uri="{BB962C8B-B14F-4D97-AF65-F5344CB8AC3E}">
        <p14:creationId xmlns:p14="http://schemas.microsoft.com/office/powerpoint/2010/main" val="2945848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ig Bullet 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44450"/>
            <a:ext cx="10972800" cy="988747"/>
          </a:xfrm>
        </p:spPr>
        <p:txBody>
          <a:bodyPr>
            <a:normAutofit/>
          </a:bodyPr>
          <a:lstStyle>
            <a:lvl1pPr>
              <a:defRPr sz="2800" baseline="0"/>
            </a:lvl1pPr>
          </a:lstStyle>
          <a:p>
            <a:r>
              <a:rPr lang="en-US" dirty="0" smtClean="0"/>
              <a:t>28pt Light headline</a:t>
            </a:r>
            <a:endParaRPr lang="en-US" dirty="0"/>
          </a:p>
        </p:txBody>
      </p:sp>
      <p:sp>
        <p:nvSpPr>
          <p:cNvPr id="3" name="Content Placeholder 2"/>
          <p:cNvSpPr>
            <a:spLocks noGrp="1"/>
          </p:cNvSpPr>
          <p:nvPr>
            <p:ph idx="1" hasCustomPrompt="1"/>
          </p:nvPr>
        </p:nvSpPr>
        <p:spPr>
          <a:xfrm>
            <a:off x="609600" y="1600203"/>
            <a:ext cx="10972800" cy="4625132"/>
          </a:xfrm>
        </p:spPr>
        <p:txBody>
          <a:bodyPr/>
          <a:lstStyle>
            <a:lvl1pPr>
              <a:defRPr sz="1800"/>
            </a:lvl1pPr>
            <a:lvl2pPr>
              <a:defRPr sz="1800"/>
            </a:lvl2pPr>
            <a:lvl3pPr>
              <a:defRPr sz="1800"/>
            </a:lvl3pPr>
          </a:lstStyle>
          <a:p>
            <a:pPr lvl="0"/>
            <a:r>
              <a:rPr lang="en-US" dirty="0" smtClean="0"/>
              <a:t>18pt Medium Sub Line</a:t>
            </a:r>
          </a:p>
          <a:p>
            <a:pPr lvl="1"/>
            <a:r>
              <a:rPr lang="en-US" dirty="0" smtClean="0"/>
              <a:t>18pt Regular Big Bullet One</a:t>
            </a:r>
          </a:p>
          <a:p>
            <a:pPr lvl="2"/>
            <a:r>
              <a:rPr lang="en-US" dirty="0" smtClean="0"/>
              <a:t>Sub-bullet</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D9C27ED-4BC0-4866-BA15-57ED6B130D6E}" type="datetime1">
              <a:rPr lang="en-US" smtClean="0"/>
              <a:t>3/4/2015</a:t>
            </a:fld>
            <a:endParaRPr lang="en-US"/>
          </a:p>
        </p:txBody>
      </p:sp>
      <p:sp>
        <p:nvSpPr>
          <p:cNvPr id="6" name="Slide Number Placeholder 5"/>
          <p:cNvSpPr>
            <a:spLocks noGrp="1"/>
          </p:cNvSpPr>
          <p:nvPr>
            <p:ph type="sldNum" sz="quarter" idx="12"/>
          </p:nvPr>
        </p:nvSpPr>
        <p:spPr/>
        <p:txBody>
          <a:bodyPr/>
          <a:lstStyle/>
          <a:p>
            <a:fld id="{2AC5F80C-CEDE-4640-82BC-705F14C030AD}" type="slidenum">
              <a:rPr lang="en-US" smtClean="0"/>
              <a:t>‹#›</a:t>
            </a:fld>
            <a:endParaRPr lang="en-US" dirty="0"/>
          </a:p>
        </p:txBody>
      </p:sp>
    </p:spTree>
    <p:extLst>
      <p:ext uri="{BB962C8B-B14F-4D97-AF65-F5344CB8AC3E}">
        <p14:creationId xmlns:p14="http://schemas.microsoft.com/office/powerpoint/2010/main" val="1291259775"/>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Quote and Attribu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lang="en-US" sz="2800" b="0" i="0" u="none" strike="noStrike" baseline="0" smtClean="0"/>
            </a:lvl1pPr>
          </a:lstStyle>
          <a:p>
            <a:r>
              <a:rPr lang="en-US" dirty="0" smtClean="0"/>
              <a:t>28pt Light headline</a:t>
            </a:r>
            <a:endParaRPr lang="en-US" dirty="0"/>
          </a:p>
        </p:txBody>
      </p:sp>
      <p:sp>
        <p:nvSpPr>
          <p:cNvPr id="3" name="Content Placeholder 2"/>
          <p:cNvSpPr>
            <a:spLocks noGrp="1"/>
          </p:cNvSpPr>
          <p:nvPr>
            <p:ph idx="1" hasCustomPrompt="1"/>
          </p:nvPr>
        </p:nvSpPr>
        <p:spPr/>
        <p:txBody>
          <a:bodyPr anchor="ctr" anchorCtr="0"/>
          <a:lstStyle>
            <a:lvl1pPr marL="173038" indent="-173038">
              <a:lnSpc>
                <a:spcPct val="90000"/>
              </a:lnSpc>
              <a:defRPr sz="4400" baseline="0">
                <a:solidFill>
                  <a:schemeClr val="accent2"/>
                </a:solidFill>
                <a:latin typeface="Neo Sans Intel Light"/>
                <a:cs typeface="Neo Sans Intel Light"/>
              </a:defRPr>
            </a:lvl1pPr>
            <a:lvl2pPr marL="400050" indent="-225425">
              <a:buFont typeface="Lucida Grande"/>
              <a:buChar char="−"/>
              <a:defRPr sz="1200">
                <a:latin typeface="Neo Sans Intel Medium"/>
                <a:cs typeface="Neo Sans Intel Medium"/>
              </a:defRPr>
            </a:lvl2pPr>
            <a:lvl3pPr marL="685800" indent="-228600">
              <a:defRPr sz="1100"/>
            </a:lvl3pPr>
            <a:lvl4pPr>
              <a:defRPr sz="1050"/>
            </a:lvl4pPr>
            <a:lvl5pPr>
              <a:defRPr sz="1000"/>
            </a:lvl5pPr>
          </a:lstStyle>
          <a:p>
            <a:pPr lvl="0"/>
            <a:r>
              <a:rPr lang="en-US" dirty="0" smtClean="0"/>
              <a:t>44pt Light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D9C27ED-4BC0-4866-BA15-57ED6B130D6E}" type="datetime1">
              <a:rPr lang="en-US" smtClean="0"/>
              <a:t>3/4/2015</a:t>
            </a:fld>
            <a:endParaRPr lang="en-US"/>
          </a:p>
        </p:txBody>
      </p:sp>
      <p:sp>
        <p:nvSpPr>
          <p:cNvPr id="6" name="Slide Number Placeholder 5"/>
          <p:cNvSpPr>
            <a:spLocks noGrp="1"/>
          </p:cNvSpPr>
          <p:nvPr>
            <p:ph type="sldNum" sz="quarter" idx="12"/>
          </p:nvPr>
        </p:nvSpPr>
        <p:spPr/>
        <p:txBody>
          <a:bodyPr/>
          <a:lstStyle/>
          <a:p>
            <a:fld id="{2AC5F80C-CEDE-4640-82BC-705F14C030AD}" type="slidenum">
              <a:rPr lang="en-US" smtClean="0"/>
              <a:t>‹#›</a:t>
            </a:fld>
            <a:endParaRPr lang="en-US" dirty="0"/>
          </a:p>
        </p:txBody>
      </p:sp>
    </p:spTree>
    <p:extLst>
      <p:ext uri="{BB962C8B-B14F-4D97-AF65-F5344CB8AC3E}">
        <p14:creationId xmlns:p14="http://schemas.microsoft.com/office/powerpoint/2010/main" val="4105730935"/>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White Break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7483" y="3681550"/>
            <a:ext cx="10960101" cy="2352783"/>
          </a:xfrm>
        </p:spPr>
        <p:txBody>
          <a:bodyPr anchor="t" anchorCtr="0"/>
          <a:lstStyle>
            <a:lvl1pPr marL="173038" indent="-173038">
              <a:defRPr sz="3600" baseline="0">
                <a:solidFill>
                  <a:schemeClr val="accent1"/>
                </a:solidFill>
                <a:latin typeface="Neo Sans Intel Light"/>
                <a:cs typeface="Neo Sans Intel Light"/>
              </a:defRPr>
            </a:lvl1pPr>
            <a:lvl2pPr marL="0" indent="0">
              <a:buFont typeface="Lucida Grande"/>
              <a:buNone/>
              <a:defRPr sz="1200">
                <a:solidFill>
                  <a:schemeClr val="accent2"/>
                </a:solidFill>
                <a:latin typeface="Neo Sans Intel Medium"/>
                <a:cs typeface="Neo Sans Intel Medium"/>
              </a:defRPr>
            </a:lvl2pPr>
            <a:lvl3pPr marL="685800" indent="-228600">
              <a:defRPr sz="1200"/>
            </a:lvl3pPr>
            <a:lvl4pPr>
              <a:defRPr sz="1100"/>
            </a:lvl4pPr>
            <a:lvl5pPr>
              <a:defRPr sz="1050"/>
            </a:lvl5pPr>
          </a:lstStyle>
          <a:p>
            <a:pPr lvl="1"/>
            <a:r>
              <a:rPr lang="en-US" dirty="0" smtClean="0"/>
              <a:t>12 point medium subhead</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2AC5F80C-CEDE-4640-82BC-705F14C030AD}" type="slidenum">
              <a:rPr lang="en-US" smtClean="0"/>
              <a:t>‹#›</a:t>
            </a:fld>
            <a:endParaRPr lang="en-US" dirty="0"/>
          </a:p>
        </p:txBody>
      </p:sp>
      <p:sp>
        <p:nvSpPr>
          <p:cNvPr id="2" name="Title 1"/>
          <p:cNvSpPr>
            <a:spLocks noGrp="1"/>
          </p:cNvSpPr>
          <p:nvPr>
            <p:ph type="title" hasCustomPrompt="1"/>
          </p:nvPr>
        </p:nvSpPr>
        <p:spPr>
          <a:xfrm>
            <a:off x="609600" y="682628"/>
            <a:ext cx="10972800" cy="2844173"/>
          </a:xfrm>
        </p:spPr>
        <p:txBody>
          <a:bodyPr anchor="b" anchorCtr="0"/>
          <a:lstStyle/>
          <a:p>
            <a:pPr lvl="0"/>
            <a:r>
              <a:rPr lang="en-US" dirty="0" smtClean="0"/>
              <a:t>28pt Light Text</a:t>
            </a:r>
          </a:p>
        </p:txBody>
      </p:sp>
    </p:spTree>
    <p:extLst>
      <p:ext uri="{BB962C8B-B14F-4D97-AF65-F5344CB8AC3E}">
        <p14:creationId xmlns:p14="http://schemas.microsoft.com/office/powerpoint/2010/main" val="1932099358"/>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7" y="1600200"/>
            <a:ext cx="5376828" cy="4615760"/>
          </a:xfrm>
        </p:spPr>
        <p:txBody>
          <a:bodyPr/>
          <a:lstStyle>
            <a:lvl1pPr>
              <a:lnSpc>
                <a:spcPct val="110000"/>
              </a:lnSpc>
              <a:defRPr sz="1800"/>
            </a:lvl1pPr>
            <a:lvl2pPr>
              <a:spcBef>
                <a:spcPts val="800"/>
              </a:spcBef>
              <a:defRPr sz="1600"/>
            </a:lvl2pPr>
            <a:lvl3pPr>
              <a:spcBef>
                <a:spcPts val="400"/>
              </a:spcBef>
              <a:defRPr sz="1600"/>
            </a:lvl3pPr>
            <a:lvl4pPr>
              <a:spcBef>
                <a:spcPts val="400"/>
              </a:spcBef>
              <a:defRPr sz="1400"/>
            </a:lvl4pPr>
            <a:lvl5pPr>
              <a:spcBef>
                <a:spcPts val="400"/>
              </a:spcBef>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963" y="1600200"/>
            <a:ext cx="5262444" cy="4615760"/>
          </a:xfrm>
        </p:spPr>
        <p:txBody>
          <a:bodyPr/>
          <a:lstStyle>
            <a:lvl1pPr>
              <a:lnSpc>
                <a:spcPct val="110000"/>
              </a:lnSpc>
              <a:defRPr sz="1800"/>
            </a:lvl1pPr>
            <a:lvl2pPr>
              <a:spcBef>
                <a:spcPts val="800"/>
              </a:spcBef>
              <a:defRPr sz="1600"/>
            </a:lvl2pPr>
            <a:lvl3pPr>
              <a:spcBef>
                <a:spcPts val="400"/>
              </a:spcBef>
              <a:defRPr sz="1600"/>
            </a:lvl3pPr>
            <a:lvl4pPr>
              <a:spcBef>
                <a:spcPts val="400"/>
              </a:spcBef>
              <a:defRPr sz="1400"/>
            </a:lvl4pPr>
            <a:lvl5pPr>
              <a:spcBef>
                <a:spcPts val="400"/>
              </a:spcBef>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92AE8B7-460D-4CD0-9FF8-3D634E81DEFD}" type="datetime1">
              <a:rPr lang="en-US" smtClean="0"/>
              <a:t>3/4/2015</a:t>
            </a:fld>
            <a:endParaRPr lang="en-US"/>
          </a:p>
        </p:txBody>
      </p:sp>
      <p:sp>
        <p:nvSpPr>
          <p:cNvPr id="7" name="Slide Number Placeholder 6"/>
          <p:cNvSpPr>
            <a:spLocks noGrp="1"/>
          </p:cNvSpPr>
          <p:nvPr>
            <p:ph type="sldNum" sz="quarter" idx="12"/>
          </p:nvPr>
        </p:nvSpPr>
        <p:spPr/>
        <p:txBody>
          <a:bodyPr/>
          <a:lstStyle/>
          <a:p>
            <a:fld id="{51A3393A-F4FA-486D-879C-6ADDD1F22B32}" type="slidenum">
              <a:rPr lang="en-US" smtClean="0"/>
              <a:t>‹#›</a:t>
            </a:fld>
            <a:endParaRPr lang="en-US"/>
          </a:p>
        </p:txBody>
      </p:sp>
    </p:spTree>
    <p:extLst>
      <p:ext uri="{BB962C8B-B14F-4D97-AF65-F5344CB8AC3E}">
        <p14:creationId xmlns:p14="http://schemas.microsoft.com/office/powerpoint/2010/main" val="10212853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956D75-C5F7-4293-A0C0-0B1F45C7F4D1}" type="datetime1">
              <a:rPr lang="en-US" smtClean="0"/>
              <a:t>3/4/2015</a:t>
            </a:fld>
            <a:endParaRPr lang="en-US"/>
          </a:p>
        </p:txBody>
      </p:sp>
      <p:sp>
        <p:nvSpPr>
          <p:cNvPr id="5" name="Slide Number Placeholder 4"/>
          <p:cNvSpPr>
            <a:spLocks noGrp="1"/>
          </p:cNvSpPr>
          <p:nvPr>
            <p:ph type="sldNum" sz="quarter" idx="12"/>
          </p:nvPr>
        </p:nvSpPr>
        <p:spPr/>
        <p:txBody>
          <a:bodyPr/>
          <a:lstStyle/>
          <a:p>
            <a:fld id="{51A3393A-F4FA-486D-879C-6ADDD1F22B32}"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1247" y="6210640"/>
            <a:ext cx="1113428" cy="633984"/>
          </a:xfrm>
          <a:prstGeom prst="rect">
            <a:avLst/>
          </a:prstGeom>
        </p:spPr>
      </p:pic>
    </p:spTree>
    <p:extLst>
      <p:ext uri="{BB962C8B-B14F-4D97-AF65-F5344CB8AC3E}">
        <p14:creationId xmlns:p14="http://schemas.microsoft.com/office/powerpoint/2010/main" val="20673592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63EF81-FA28-4D30-9DAD-D192DE8F9BEB}" type="datetime1">
              <a:rPr lang="en-US" smtClean="0"/>
              <a:t>3/4/2015</a:t>
            </a:fld>
            <a:endParaRPr lang="en-US"/>
          </a:p>
        </p:txBody>
      </p:sp>
      <p:sp>
        <p:nvSpPr>
          <p:cNvPr id="4" name="Slide Number Placeholder 3"/>
          <p:cNvSpPr>
            <a:spLocks noGrp="1"/>
          </p:cNvSpPr>
          <p:nvPr>
            <p:ph type="sldNum" sz="quarter" idx="12"/>
          </p:nvPr>
        </p:nvSpPr>
        <p:spPr/>
        <p:txBody>
          <a:bodyPr/>
          <a:lstStyle/>
          <a:p>
            <a:fld id="{51A3393A-F4FA-486D-879C-6ADDD1F22B32}"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1247" y="6210640"/>
            <a:ext cx="1113428" cy="633984"/>
          </a:xfrm>
          <a:prstGeom prst="rect">
            <a:avLst/>
          </a:prstGeom>
        </p:spPr>
      </p:pic>
    </p:spTree>
    <p:extLst>
      <p:ext uri="{BB962C8B-B14F-4D97-AF65-F5344CB8AC3E}">
        <p14:creationId xmlns:p14="http://schemas.microsoft.com/office/powerpoint/2010/main" val="27646602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reeform 11"/>
          <p:cNvSpPr/>
          <p:nvPr/>
        </p:nvSpPr>
        <p:spPr>
          <a:xfrm>
            <a:off x="9" y="6404409"/>
            <a:ext cx="12201119" cy="456141"/>
          </a:xfrm>
          <a:custGeom>
            <a:avLst/>
            <a:gdLst>
              <a:gd name="connsiteX0" fmla="*/ 9155339 w 9162317"/>
              <a:gd name="connsiteY0" fmla="*/ 0 h 460573"/>
              <a:gd name="connsiteX1" fmla="*/ 8352851 w 9162317"/>
              <a:gd name="connsiteY1" fmla="*/ 6978 h 460573"/>
              <a:gd name="connsiteX2" fmla="*/ 7829490 w 9162317"/>
              <a:gd name="connsiteY2" fmla="*/ 314027 h 460573"/>
              <a:gd name="connsiteX3" fmla="*/ 0 w 9162317"/>
              <a:gd name="connsiteY3" fmla="*/ 307048 h 460573"/>
              <a:gd name="connsiteX4" fmla="*/ 0 w 9162317"/>
              <a:gd name="connsiteY4" fmla="*/ 460573 h 460573"/>
              <a:gd name="connsiteX5" fmla="*/ 9162317 w 9162317"/>
              <a:gd name="connsiteY5" fmla="*/ 453594 h 460573"/>
              <a:gd name="connsiteX6" fmla="*/ 9155339 w 9162317"/>
              <a:gd name="connsiteY6" fmla="*/ 0 h 460573"/>
              <a:gd name="connsiteX0" fmla="*/ 9168064 w 9168064"/>
              <a:gd name="connsiteY0" fmla="*/ 2547 h 453595"/>
              <a:gd name="connsiteX1" fmla="*/ 8352851 w 9168064"/>
              <a:gd name="connsiteY1" fmla="*/ 0 h 453595"/>
              <a:gd name="connsiteX2" fmla="*/ 7829490 w 9168064"/>
              <a:gd name="connsiteY2" fmla="*/ 307049 h 453595"/>
              <a:gd name="connsiteX3" fmla="*/ 0 w 9168064"/>
              <a:gd name="connsiteY3" fmla="*/ 300070 h 453595"/>
              <a:gd name="connsiteX4" fmla="*/ 0 w 9168064"/>
              <a:gd name="connsiteY4" fmla="*/ 453595 h 453595"/>
              <a:gd name="connsiteX5" fmla="*/ 9162317 w 9168064"/>
              <a:gd name="connsiteY5" fmla="*/ 446616 h 453595"/>
              <a:gd name="connsiteX6" fmla="*/ 9168064 w 9168064"/>
              <a:gd name="connsiteY6" fmla="*/ 2547 h 453595"/>
              <a:gd name="connsiteX0" fmla="*/ 9168064 w 9168064"/>
              <a:gd name="connsiteY0" fmla="*/ 2547 h 456141"/>
              <a:gd name="connsiteX1" fmla="*/ 8352851 w 9168064"/>
              <a:gd name="connsiteY1" fmla="*/ 0 h 456141"/>
              <a:gd name="connsiteX2" fmla="*/ 7829490 w 9168064"/>
              <a:gd name="connsiteY2" fmla="*/ 307049 h 456141"/>
              <a:gd name="connsiteX3" fmla="*/ 0 w 9168064"/>
              <a:gd name="connsiteY3" fmla="*/ 300070 h 456141"/>
              <a:gd name="connsiteX4" fmla="*/ 0 w 9168064"/>
              <a:gd name="connsiteY4" fmla="*/ 453595 h 456141"/>
              <a:gd name="connsiteX5" fmla="*/ 9155954 w 9168064"/>
              <a:gd name="connsiteY5" fmla="*/ 456141 h 456141"/>
              <a:gd name="connsiteX6" fmla="*/ 9168064 w 9168064"/>
              <a:gd name="connsiteY6" fmla="*/ 2547 h 456141"/>
              <a:gd name="connsiteX0" fmla="*/ 9168064 w 9169169"/>
              <a:gd name="connsiteY0" fmla="*/ 2547 h 456141"/>
              <a:gd name="connsiteX1" fmla="*/ 8352851 w 9169169"/>
              <a:gd name="connsiteY1" fmla="*/ 0 h 456141"/>
              <a:gd name="connsiteX2" fmla="*/ 7829490 w 9169169"/>
              <a:gd name="connsiteY2" fmla="*/ 307049 h 456141"/>
              <a:gd name="connsiteX3" fmla="*/ 0 w 9169169"/>
              <a:gd name="connsiteY3" fmla="*/ 300070 h 456141"/>
              <a:gd name="connsiteX4" fmla="*/ 0 w 9169169"/>
              <a:gd name="connsiteY4" fmla="*/ 453595 h 456141"/>
              <a:gd name="connsiteX5" fmla="*/ 9168679 w 9169169"/>
              <a:gd name="connsiteY5" fmla="*/ 456141 h 456141"/>
              <a:gd name="connsiteX6" fmla="*/ 9168064 w 9169169"/>
              <a:gd name="connsiteY6" fmla="*/ 2547 h 45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9169" h="456141">
                <a:moveTo>
                  <a:pt x="9168064" y="2547"/>
                </a:moveTo>
                <a:lnTo>
                  <a:pt x="8352851" y="0"/>
                </a:lnTo>
                <a:lnTo>
                  <a:pt x="7829490" y="307049"/>
                </a:lnTo>
                <a:lnTo>
                  <a:pt x="0" y="300070"/>
                </a:lnTo>
                <a:lnTo>
                  <a:pt x="0" y="453595"/>
                </a:lnTo>
                <a:lnTo>
                  <a:pt x="9168679" y="456141"/>
                </a:lnTo>
                <a:cubicBezTo>
                  <a:pt x="9170595" y="308118"/>
                  <a:pt x="9166148" y="150570"/>
                  <a:pt x="9168064" y="2547"/>
                </a:cubicBez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209630"/>
            <a:ext cx="10972800" cy="988747"/>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7491" y="1600203"/>
            <a:ext cx="10889396" cy="4626548"/>
          </a:xfrm>
          <a:prstGeom prst="rect">
            <a:avLst/>
          </a:prstGeom>
        </p:spPr>
        <p:txBody>
          <a:bodyPr vert="horz" lIns="0" tIns="0" rIns="0" bIns="0" rtlCol="0">
            <a:normAutofit/>
          </a:bodyPr>
          <a:lstStyle/>
          <a:p>
            <a:pPr lvl="0"/>
            <a:r>
              <a:rPr lang="en-US" dirty="0" smtClean="0"/>
              <a:t>Click to edit Master text styles</a:t>
            </a:r>
          </a:p>
          <a:p>
            <a:pPr lvl="1"/>
            <a:r>
              <a:rPr lang="en-US" dirty="0" smtClean="0"/>
              <a:t>16pt Regular Big Bullet One</a:t>
            </a:r>
          </a:p>
          <a:p>
            <a:pPr lvl="2"/>
            <a:r>
              <a:rPr lang="en-US" dirty="0" smtClean="0"/>
              <a:t>Sub-bullet</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326800" y="6356353"/>
            <a:ext cx="2844800" cy="365125"/>
          </a:xfrm>
          <a:prstGeom prst="rect">
            <a:avLst/>
          </a:prstGeom>
        </p:spPr>
        <p:txBody>
          <a:bodyPr vert="horz" lIns="91440" tIns="45720" rIns="91440" bIns="45720" rtlCol="0" anchor="ctr"/>
          <a:lstStyle>
            <a:lvl1pPr algn="l">
              <a:defRPr sz="900">
                <a:solidFill>
                  <a:schemeClr val="tx1">
                    <a:tint val="75000"/>
                  </a:schemeClr>
                </a:solidFill>
                <a:latin typeface="Neo Sans Intel"/>
              </a:defRPr>
            </a:lvl1pPr>
          </a:lstStyle>
          <a:p>
            <a:fld id="{CD9C27ED-4BC0-4866-BA15-57ED6B130D6E}" type="datetime1">
              <a:rPr lang="en-US" smtClean="0"/>
              <a:t>3/4/2015</a:t>
            </a:fld>
            <a:endParaRPr lang="en-US"/>
          </a:p>
        </p:txBody>
      </p:sp>
      <p:sp>
        <p:nvSpPr>
          <p:cNvPr id="6" name="Slide Number Placeholder 5"/>
          <p:cNvSpPr>
            <a:spLocks noGrp="1"/>
          </p:cNvSpPr>
          <p:nvPr>
            <p:ph type="sldNum" sz="quarter" idx="4"/>
          </p:nvPr>
        </p:nvSpPr>
        <p:spPr>
          <a:xfrm>
            <a:off x="580924" y="6326812"/>
            <a:ext cx="650229" cy="365125"/>
          </a:xfrm>
          <a:prstGeom prst="rect">
            <a:avLst/>
          </a:prstGeom>
        </p:spPr>
        <p:txBody>
          <a:bodyPr vert="horz" lIns="0" tIns="0" rIns="0" bIns="0" rtlCol="0" anchor="ctr"/>
          <a:lstStyle>
            <a:lvl1pPr algn="r">
              <a:defRPr sz="800">
                <a:solidFill>
                  <a:srgbClr val="FFFFFF"/>
                </a:solidFill>
                <a:latin typeface="Neo Sans Intel Light"/>
                <a:cs typeface="Neo Sans Intel Light"/>
              </a:defRPr>
            </a:lvl1pPr>
          </a:lstStyle>
          <a:p>
            <a:fld id="{2AC5F80C-CEDE-4640-82BC-705F14C030AD}" type="slidenum">
              <a:rPr lang="en-US" smtClean="0"/>
              <a:t>‹#›</a:t>
            </a:fld>
            <a:endParaRPr lang="en-US" dirty="0"/>
          </a:p>
        </p:txBody>
      </p:sp>
      <p:cxnSp>
        <p:nvCxnSpPr>
          <p:cNvPr id="11" name="Straight Connector 10"/>
          <p:cNvCxnSpPr/>
          <p:nvPr/>
        </p:nvCxnSpPr>
        <p:spPr>
          <a:xfrm>
            <a:off x="11633712" y="6511693"/>
            <a:ext cx="0" cy="238125"/>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0" name="Picture 9" descr="int_lookins_hrz_rgb_wht_24.png"/>
          <p:cNvPicPr>
            <a:picLocks noChangeAspect="1"/>
          </p:cNvPicPr>
          <p:nvPr/>
        </p:nvPicPr>
        <p:blipFill rotWithShape="1">
          <a:blip r:embed="rId15" cstate="screen">
            <a:extLst>
              <a:ext uri="{28A0092B-C50C-407E-A947-70E740481C1C}">
                <a14:useLocalDpi xmlns:a14="http://schemas.microsoft.com/office/drawing/2010/main" val="0"/>
              </a:ext>
            </a:extLst>
          </a:blip>
          <a:srcRect r="53442"/>
          <a:stretch/>
        </p:blipFill>
        <p:spPr>
          <a:xfrm>
            <a:off x="11017160" y="6485468"/>
            <a:ext cx="474149" cy="299581"/>
          </a:xfrm>
          <a:prstGeom prst="rect">
            <a:avLst/>
          </a:prstGeom>
        </p:spPr>
      </p:pic>
      <p:sp>
        <p:nvSpPr>
          <p:cNvPr id="7" name="Rectangle 6"/>
          <p:cNvSpPr/>
          <p:nvPr/>
        </p:nvSpPr>
        <p:spPr>
          <a:xfrm>
            <a:off x="7303254" y="6251388"/>
            <a:ext cx="3239247" cy="4386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200" dirty="0" smtClean="0">
                <a:solidFill>
                  <a:srgbClr val="0070C0"/>
                </a:solidFill>
              </a:rPr>
              <a:t>DCG</a:t>
            </a:r>
          </a:p>
          <a:p>
            <a:pPr algn="r"/>
            <a:r>
              <a:rPr lang="en-US" sz="900" dirty="0" smtClean="0">
                <a:solidFill>
                  <a:srgbClr val="0070C0"/>
                </a:solidFill>
              </a:rPr>
              <a:t>Data Center Group</a:t>
            </a:r>
            <a:endParaRPr lang="en-US" sz="800" dirty="0">
              <a:solidFill>
                <a:srgbClr val="0070C0"/>
              </a:solidFill>
            </a:endParaRPr>
          </a:p>
        </p:txBody>
      </p:sp>
      <p:pic>
        <p:nvPicPr>
          <p:cNvPr id="13" name="Picture 1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901247" y="6210640"/>
            <a:ext cx="1113428" cy="633984"/>
          </a:xfrm>
          <a:prstGeom prst="rect">
            <a:avLst/>
          </a:prstGeom>
        </p:spPr>
      </p:pic>
    </p:spTree>
    <p:extLst>
      <p:ext uri="{BB962C8B-B14F-4D97-AF65-F5344CB8AC3E}">
        <p14:creationId xmlns:p14="http://schemas.microsoft.com/office/powerpoint/2010/main" val="2446857631"/>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 id="2147484033" r:id="rId13"/>
  </p:sldLayoutIdLst>
  <p:timing>
    <p:tnLst>
      <p:par>
        <p:cTn id="1" dur="indefinite" restart="never" nodeType="tmRoot"/>
      </p:par>
    </p:tnLst>
  </p:timing>
  <p:hf hdr="0" ftr="0" dt="0"/>
  <p:txStyles>
    <p:titleStyle>
      <a:lvl1pPr algn="l" defTabSz="457200" rtl="0" eaLnBrk="1" latinLnBrk="0" hangingPunct="1">
        <a:spcBef>
          <a:spcPct val="0"/>
        </a:spcBef>
        <a:buNone/>
        <a:defRPr sz="2800" kern="1200">
          <a:solidFill>
            <a:schemeClr val="accent1"/>
          </a:solidFill>
          <a:latin typeface="Neo Sans Intel Light"/>
          <a:ea typeface="+mj-ea"/>
          <a:cs typeface="+mj-cs"/>
        </a:defRPr>
      </a:lvl1pPr>
    </p:titleStyle>
    <p:bodyStyle>
      <a:lvl1pPr marL="0" indent="0" algn="l" defTabSz="457200" rtl="0" eaLnBrk="1" latinLnBrk="0" hangingPunct="1">
        <a:spcBef>
          <a:spcPts val="1200"/>
        </a:spcBef>
        <a:spcAft>
          <a:spcPts val="0"/>
        </a:spcAft>
        <a:buFont typeface="Arial"/>
        <a:buNone/>
        <a:defRPr sz="1800" b="0" kern="1200">
          <a:solidFill>
            <a:srgbClr val="0071C5"/>
          </a:solidFill>
          <a:latin typeface="Neo Sans Intel"/>
          <a:ea typeface="+mn-ea"/>
          <a:cs typeface="Neo Sans Intel"/>
        </a:defRPr>
      </a:lvl1pPr>
      <a:lvl2pPr marL="225425" indent="-225425" algn="l" defTabSz="457200" rtl="0" eaLnBrk="1" latinLnBrk="0" hangingPunct="1">
        <a:spcBef>
          <a:spcPts val="800"/>
        </a:spcBef>
        <a:buFont typeface="Wingdings" charset="2"/>
        <a:buChar char="§"/>
        <a:defRPr sz="1600" kern="1200" baseline="0">
          <a:solidFill>
            <a:schemeClr val="tx2"/>
          </a:solidFill>
          <a:latin typeface="Neo Sans Intel"/>
          <a:ea typeface="+mn-ea"/>
          <a:cs typeface="Neo Sans Intel Medium"/>
        </a:defRPr>
      </a:lvl2pPr>
      <a:lvl3pPr marL="571500" indent="-228600" algn="l" defTabSz="457200" rtl="0" eaLnBrk="1" latinLnBrk="0" hangingPunct="1">
        <a:spcBef>
          <a:spcPts val="400"/>
        </a:spcBef>
        <a:buFont typeface="Wingdings" charset="2"/>
        <a:buChar char="§"/>
        <a:defRPr sz="1600" kern="1200">
          <a:solidFill>
            <a:schemeClr val="tx2"/>
          </a:solidFill>
          <a:latin typeface="Neo Sans Intel"/>
          <a:ea typeface="+mn-ea"/>
          <a:cs typeface="Neo Sans Intel"/>
        </a:defRPr>
      </a:lvl3pPr>
      <a:lvl4pPr marL="969963" indent="-228600" algn="l" defTabSz="457200" rtl="0" eaLnBrk="1" latinLnBrk="0" hangingPunct="1">
        <a:spcBef>
          <a:spcPts val="200"/>
        </a:spcBef>
        <a:buFont typeface="Arial"/>
        <a:buChar char="–"/>
        <a:defRPr sz="1600" kern="1200">
          <a:solidFill>
            <a:schemeClr val="tx2"/>
          </a:solidFill>
          <a:latin typeface="Neo Sans Intel"/>
          <a:ea typeface="+mn-ea"/>
          <a:cs typeface="Neo Sans Intel"/>
        </a:defRPr>
      </a:lvl4pPr>
      <a:lvl5pPr marL="1319213" indent="-228600" algn="l" defTabSz="457200" rtl="0" eaLnBrk="1" latinLnBrk="0" hangingPunct="1">
        <a:spcBef>
          <a:spcPct val="20000"/>
        </a:spcBef>
        <a:buFont typeface="Arial"/>
        <a:buChar char="»"/>
        <a:defRPr sz="1400" kern="1200">
          <a:solidFill>
            <a:schemeClr val="tx2"/>
          </a:solidFill>
          <a:latin typeface="Neo Sans Intel"/>
          <a:ea typeface="+mn-ea"/>
          <a:cs typeface="Neo Sans Int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intel.com/performance"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8.t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CN" dirty="0" smtClean="0">
                <a:latin typeface="Neo Sans Intel" panose="020B0504020202020204" pitchFamily="34" charset="0"/>
                <a:ea typeface="宋体" pitchFamily="2" charset="-122"/>
              </a:rPr>
              <a:t>High-performance Parallel Preconditioning for Large-scale Reservoir Simulation Through </a:t>
            </a:r>
            <a:r>
              <a:rPr lang="en-US" altLang="zh-CN" dirty="0" err="1" smtClean="0">
                <a:latin typeface="Neo Sans Intel" panose="020B0504020202020204" pitchFamily="34" charset="0"/>
                <a:ea typeface="宋体" pitchFamily="2" charset="-122"/>
              </a:rPr>
              <a:t>Multiscale</a:t>
            </a:r>
            <a:r>
              <a:rPr lang="en-US" altLang="zh-CN" dirty="0" smtClean="0">
                <a:latin typeface="Neo Sans Intel" panose="020B0504020202020204" pitchFamily="34" charset="0"/>
                <a:ea typeface="宋体" pitchFamily="2" charset="-122"/>
              </a:rPr>
              <a:t>, Architecture-aware Techniques</a:t>
            </a:r>
            <a:endParaRPr lang="en-US" dirty="0"/>
          </a:p>
        </p:txBody>
      </p:sp>
      <p:sp>
        <p:nvSpPr>
          <p:cNvPr id="3" name="Subtitle 2"/>
          <p:cNvSpPr>
            <a:spLocks noGrp="1"/>
          </p:cNvSpPr>
          <p:nvPr>
            <p:ph type="subTitle" idx="1"/>
          </p:nvPr>
        </p:nvSpPr>
        <p:spPr>
          <a:xfrm>
            <a:off x="1752600" y="4724400"/>
            <a:ext cx="8440283" cy="1233813"/>
          </a:xfrm>
        </p:spPr>
        <p:txBody>
          <a:bodyPr>
            <a:normAutofit/>
          </a:bodyPr>
          <a:lstStyle/>
          <a:p>
            <a:pPr algn="r"/>
            <a:r>
              <a:rPr lang="en-US" sz="1400" dirty="0" smtClean="0"/>
              <a:t>Abdulrahman Manea, Dept. of Energy Resources, Stanford University</a:t>
            </a:r>
          </a:p>
          <a:p>
            <a:pPr algn="r"/>
            <a:r>
              <a:rPr lang="en-US" sz="1400" dirty="0" smtClean="0"/>
              <a:t>Jason Sewall*, </a:t>
            </a:r>
            <a:r>
              <a:rPr lang="en-US" sz="1400" dirty="0"/>
              <a:t>DCG MICRO, </a:t>
            </a:r>
            <a:r>
              <a:rPr lang="en-US" sz="1400" dirty="0" smtClean="0"/>
              <a:t>Intel</a:t>
            </a:r>
          </a:p>
          <a:p>
            <a:pPr algn="r"/>
            <a:r>
              <a:rPr lang="en-US" sz="1400" dirty="0" err="1" smtClean="0"/>
              <a:t>Hamdi</a:t>
            </a:r>
            <a:r>
              <a:rPr lang="en-US" sz="1400" dirty="0" smtClean="0"/>
              <a:t> </a:t>
            </a:r>
            <a:r>
              <a:rPr lang="en-US" sz="1400" dirty="0" err="1" smtClean="0"/>
              <a:t>Tchelepi</a:t>
            </a:r>
            <a:r>
              <a:rPr lang="en-US" sz="1400" dirty="0" smtClean="0"/>
              <a:t>, </a:t>
            </a:r>
            <a:r>
              <a:rPr lang="en-US" sz="1400" dirty="0"/>
              <a:t>Dept. of Energy Resources, Stanford University</a:t>
            </a:r>
          </a:p>
          <a:p>
            <a:pPr algn="r"/>
            <a:endParaRPr lang="en-US" sz="1400" dirty="0"/>
          </a:p>
          <a:p>
            <a:pPr algn="r"/>
            <a:endParaRPr lang="en-US" sz="1400" dirty="0" smtClean="0"/>
          </a:p>
          <a:p>
            <a:pPr algn="r"/>
            <a:endParaRPr lang="en-US" sz="1400" dirty="0" smtClean="0"/>
          </a:p>
        </p:txBody>
      </p:sp>
    </p:spTree>
    <p:extLst>
      <p:ext uri="{BB962C8B-B14F-4D97-AF65-F5344CB8AC3E}">
        <p14:creationId xmlns:p14="http://schemas.microsoft.com/office/powerpoint/2010/main" val="4164311132"/>
      </p:ext>
    </p:extLst>
  </p:cSld>
  <p:clrMapOvr>
    <a:masterClrMapping/>
  </p:clrMapOvr>
  <mc:AlternateContent xmlns:mc="http://schemas.openxmlformats.org/markup-compatibility/2006">
    <mc:Choice xmlns:p14="http://schemas.microsoft.com/office/powerpoint/2010/main" Requires="p14">
      <p:transition spd="slow" p14:dur="2000" advTm="32728"/>
    </mc:Choice>
    <mc:Fallback>
      <p:transition spd="slow" advTm="3272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Multiscale Finite Element Solver</a:t>
            </a:r>
            <a:endParaRPr lang="en-US" dirty="0"/>
          </a:p>
        </p:txBody>
      </p:sp>
      <p:sp>
        <p:nvSpPr>
          <p:cNvPr id="3" name="Slide Number Placeholder 2"/>
          <p:cNvSpPr>
            <a:spLocks noGrp="1"/>
          </p:cNvSpPr>
          <p:nvPr>
            <p:ph type="sldNum" sz="quarter" idx="12"/>
          </p:nvPr>
        </p:nvSpPr>
        <p:spPr/>
        <p:txBody>
          <a:bodyPr/>
          <a:lstStyle/>
          <a:p>
            <a:fld id="{51A3393A-F4FA-486D-879C-6ADDD1F22B32}" type="slidenum">
              <a:rPr lang="en-US" smtClean="0"/>
              <a:t>10</a:t>
            </a:fld>
            <a:endParaRPr lang="en-US" dirty="0"/>
          </a:p>
        </p:txBody>
      </p:sp>
      <mc:AlternateContent xmlns:mc="http://schemas.openxmlformats.org/markup-compatibility/2006">
        <mc:Choice xmlns:a14="http://schemas.microsoft.com/office/drawing/2010/main" Requires="a14">
          <p:sp>
            <p:nvSpPr>
              <p:cNvPr id="4" name="Content Placeholder 3"/>
              <p:cNvSpPr>
                <a:spLocks noGrp="1"/>
              </p:cNvSpPr>
              <p:nvPr>
                <p:ph idx="1"/>
              </p:nvPr>
            </p:nvSpPr>
            <p:spPr>
              <a:xfrm>
                <a:off x="457200" y="1311124"/>
                <a:ext cx="6643188" cy="4937760"/>
              </a:xfrm>
            </p:spPr>
            <p:txBody>
              <a:bodyPr>
                <a:normAutofit/>
              </a:bodyPr>
              <a:lstStyle/>
              <a:p>
                <a:pPr marL="285750" indent="-285750">
                  <a:buFont typeface="Wingdings" panose="05000000000000000000" pitchFamily="2" charset="2"/>
                  <a:buChar char="§"/>
                </a:pPr>
                <a:r>
                  <a:rPr lang="en-US" sz="1900" dirty="0" smtClean="0"/>
                  <a:t>Elliptic Solver based on domain decomposition</a:t>
                </a:r>
              </a:p>
              <a:p>
                <a:pPr marL="511175" lvl="1" indent="-285750">
                  <a:buFont typeface="Wingdings" panose="05000000000000000000" pitchFamily="2" charset="2"/>
                  <a:buChar char="§"/>
                </a:pPr>
                <a:r>
                  <a:rPr lang="en-US" sz="1700" dirty="0" smtClean="0"/>
                  <a:t>Partition</a:t>
                </a:r>
                <a:r>
                  <a:rPr lang="en-US" sz="1700" dirty="0" smtClean="0"/>
                  <a:t> domain </a:t>
                </a:r>
                <a14:m>
                  <m:oMath xmlns:m="http://schemas.openxmlformats.org/officeDocument/2006/math">
                    <m:r>
                      <m:rPr>
                        <m:sty m:val="p"/>
                      </m:rPr>
                      <a:rPr lang="el-GR" sz="1700" i="1" smtClean="0">
                        <a:latin typeface="Cambria Math"/>
                      </a:rPr>
                      <m:t>Ω</m:t>
                    </m:r>
                  </m:oMath>
                </a14:m>
                <a:r>
                  <a:rPr lang="en-US" sz="1700" dirty="0" smtClean="0">
                    <a:latin typeface="Times New Roman"/>
                    <a:cs typeface="Times New Roman"/>
                  </a:rPr>
                  <a:t> </a:t>
                </a:r>
                <a:r>
                  <a:rPr lang="en-US" sz="1700" dirty="0" smtClean="0"/>
                  <a:t>into </a:t>
                </a:r>
                <a:r>
                  <a:rPr lang="en-US" sz="1700" i="1" dirty="0" err="1" smtClean="0"/>
                  <a:t>N</a:t>
                </a:r>
                <a:r>
                  <a:rPr lang="en-US" sz="1700" i="1" baseline="-25000" dirty="0" err="1" smtClean="0"/>
                  <a:t>c</a:t>
                </a:r>
                <a:r>
                  <a:rPr lang="en-US" sz="1700" dirty="0" smtClean="0"/>
                  <a:t> subdomains </a:t>
                </a:r>
                <a14:m>
                  <m:oMath xmlns:m="http://schemas.openxmlformats.org/officeDocument/2006/math">
                    <m:sSubSup>
                      <m:sSubSupPr>
                        <m:ctrlPr>
                          <a:rPr lang="en-US" sz="1700" i="1">
                            <a:latin typeface="Cambria Math" panose="02040503050406030204" pitchFamily="18" charset="0"/>
                          </a:rPr>
                        </m:ctrlPr>
                      </m:sSubSupPr>
                      <m:e>
                        <m:r>
                          <m:rPr>
                            <m:sty m:val="p"/>
                          </m:rPr>
                          <a:rPr lang="el-GR" sz="1700" i="1" smtClean="0">
                            <a:latin typeface="Cambria Math"/>
                          </a:rPr>
                          <m:t>Ω</m:t>
                        </m:r>
                      </m:e>
                      <m:sub>
                        <m:r>
                          <a:rPr lang="en-US" sz="1700" b="0" i="1" smtClean="0">
                            <a:latin typeface="Cambria Math"/>
                          </a:rPr>
                          <m:t>𝑖</m:t>
                        </m:r>
                      </m:sub>
                      <m:sup>
                        <m:r>
                          <a:rPr lang="en-US" sz="1700" b="0" i="1" smtClean="0">
                            <a:latin typeface="Cambria Math"/>
                          </a:rPr>
                          <m:t>𝑐</m:t>
                        </m:r>
                      </m:sup>
                    </m:sSubSup>
                  </m:oMath>
                </a14:m>
                <a:endParaRPr lang="en-US" sz="1700" b="0" dirty="0" smtClean="0"/>
              </a:p>
              <a:p>
                <a:pPr marL="857250" lvl="2" indent="-285750">
                  <a:buFont typeface="Wingdings" panose="05000000000000000000" pitchFamily="2" charset="2"/>
                  <a:buChar char="§"/>
                </a:pPr>
                <a:r>
                  <a:rPr lang="en-US" sz="1700" dirty="0" smtClean="0"/>
                  <a:t>A</a:t>
                </a:r>
                <a:r>
                  <a:rPr lang="en-US" sz="1700" b="0" dirty="0" smtClean="0"/>
                  <a:t>ssociate with coarse unknowns &amp; basis functions</a:t>
                </a:r>
              </a:p>
              <a:p>
                <a:pPr marL="511175" lvl="1" indent="-285750">
                  <a:buFont typeface="Wingdings" panose="05000000000000000000" pitchFamily="2" charset="2"/>
                  <a:buChar char="§"/>
                </a:pPr>
                <a:r>
                  <a:rPr lang="en-US" sz="1700" dirty="0" smtClean="0"/>
                  <a:t>Solve coarse system, transfer to fine</a:t>
                </a:r>
              </a:p>
              <a:p>
                <a:pPr marL="285750" indent="-285750">
                  <a:buFont typeface="Wingdings" panose="05000000000000000000" pitchFamily="2" charset="2"/>
                  <a:buChar char="§"/>
                </a:pPr>
                <a:r>
                  <a:rPr lang="en-US" sz="1900" dirty="0" smtClean="0"/>
                  <a:t>Solve independent, small system for each basis &amp; for coarse stage</a:t>
                </a:r>
                <a:endParaRPr lang="en-US" sz="1700" dirty="0" smtClean="0"/>
              </a:p>
              <a:p>
                <a:endParaRPr lang="en-US" sz="1900" dirty="0" smtClean="0"/>
              </a:p>
              <a:p>
                <a:endParaRPr lang="en-US" sz="1700" dirty="0" smtClean="0"/>
              </a:p>
              <a:p>
                <a:pPr marL="285750" indent="-285750">
                  <a:buFont typeface="Wingdings" panose="05000000000000000000" pitchFamily="2" charset="2"/>
                  <a:buChar char="§"/>
                </a:pPr>
                <a:endParaRPr lang="en-US" dirty="0" smtClean="0"/>
              </a:p>
              <a:p>
                <a:pPr marL="511175" lvl="1" indent="-285750">
                  <a:buFont typeface="Wingdings" panose="05000000000000000000" pitchFamily="2" charset="2"/>
                  <a:buChar char="§"/>
                </a:pPr>
                <a:endParaRPr lang="en-US" i="1" dirty="0" smtClean="0"/>
              </a:p>
            </p:txBody>
          </p:sp>
        </mc:Choice>
        <mc:Fallback>
          <p:sp>
            <p:nvSpPr>
              <p:cNvPr id="4" name="Content Placeholder 3"/>
              <p:cNvSpPr>
                <a:spLocks noGrp="1" noRot="1" noChangeAspect="1" noMove="1" noResize="1" noEditPoints="1" noAdjustHandles="1" noChangeArrowheads="1" noChangeShapeType="1" noTextEdit="1"/>
              </p:cNvSpPr>
              <p:nvPr>
                <p:ph idx="1"/>
              </p:nvPr>
            </p:nvSpPr>
            <p:spPr>
              <a:xfrm>
                <a:off x="457200" y="1311124"/>
                <a:ext cx="6643188" cy="4937760"/>
              </a:xfrm>
              <a:blipFill rotWithShape="0">
                <a:blip r:embed="rId3"/>
                <a:stretch>
                  <a:fillRect l="-2018" t="-1481"/>
                </a:stretch>
              </a:blipFill>
            </p:spPr>
            <p:txBody>
              <a:bodyPr/>
              <a:lstStyle/>
              <a:p>
                <a:r>
                  <a:rPr lang="en-US">
                    <a:noFill/>
                  </a:rPr>
                  <a:t> </a:t>
                </a:r>
              </a:p>
            </p:txBody>
          </p:sp>
        </mc:Fallback>
      </mc:AlternateContent>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9095" y="738823"/>
            <a:ext cx="3833177" cy="3833177"/>
          </a:xfrm>
          <a:prstGeom prst="rect">
            <a:avLst/>
          </a:prstGeom>
        </p:spPr>
      </p:pic>
    </p:spTree>
    <p:custDataLst>
      <p:tags r:id="rId1"/>
    </p:custDataLst>
    <p:extLst>
      <p:ext uri="{BB962C8B-B14F-4D97-AF65-F5344CB8AC3E}">
        <p14:creationId xmlns:p14="http://schemas.microsoft.com/office/powerpoint/2010/main" val="3326732452"/>
      </p:ext>
    </p:extLst>
  </p:cSld>
  <p:clrMapOvr>
    <a:masterClrMapping/>
  </p:clrMapOvr>
  <mc:AlternateContent xmlns:mc="http://schemas.openxmlformats.org/markup-compatibility/2006">
    <mc:Choice xmlns:p14="http://schemas.microsoft.com/office/powerpoint/2010/main" Requires="p14">
      <p:transition spd="slow" p14:dur="2000" advTm="72703"/>
    </mc:Choice>
    <mc:Fallback>
      <p:transition spd="slow" advTm="727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Scalable setup phase</a:t>
            </a:r>
            <a:endParaRPr lang="en-US" dirty="0"/>
          </a:p>
        </p:txBody>
      </p:sp>
      <p:sp>
        <p:nvSpPr>
          <p:cNvPr id="3" name="Slide Number Placeholder 2"/>
          <p:cNvSpPr>
            <a:spLocks noGrp="1"/>
          </p:cNvSpPr>
          <p:nvPr>
            <p:ph type="sldNum" sz="quarter" idx="12"/>
          </p:nvPr>
        </p:nvSpPr>
        <p:spPr/>
        <p:txBody>
          <a:bodyPr/>
          <a:lstStyle/>
          <a:p>
            <a:fld id="{51A3393A-F4FA-486D-879C-6ADDD1F22B32}" type="slidenum">
              <a:rPr lang="en-US" smtClean="0"/>
              <a:t>11</a:t>
            </a:fld>
            <a:endParaRPr lang="en-US" dirty="0"/>
          </a:p>
        </p:txBody>
      </p:sp>
      <p:sp>
        <p:nvSpPr>
          <p:cNvPr id="4" name="Content Placeholder 3"/>
          <p:cNvSpPr>
            <a:spLocks noGrp="1"/>
          </p:cNvSpPr>
          <p:nvPr>
            <p:ph idx="1"/>
          </p:nvPr>
        </p:nvSpPr>
        <p:spPr>
          <a:xfrm>
            <a:off x="601629" y="1233197"/>
            <a:ext cx="7850709" cy="4626548"/>
          </a:xfrm>
        </p:spPr>
        <p:txBody>
          <a:bodyPr>
            <a:normAutofit/>
          </a:bodyPr>
          <a:lstStyle/>
          <a:p>
            <a:pPr lvl="1"/>
            <a:r>
              <a:rPr lang="en-US" sz="2000" dirty="0" smtClean="0">
                <a:solidFill>
                  <a:schemeClr val="accent1"/>
                </a:solidFill>
              </a:rPr>
              <a:t>Dual domain-centric approach</a:t>
            </a:r>
          </a:p>
          <a:p>
            <a:pPr lvl="2"/>
            <a:r>
              <a:rPr lang="en-US" dirty="0" smtClean="0"/>
              <a:t>Perform each LU </a:t>
            </a:r>
            <a:r>
              <a:rPr lang="en-US" dirty="0" smtClean="0"/>
              <a:t>once, and apply </a:t>
            </a:r>
            <a:r>
              <a:rPr lang="en-US" dirty="0" smtClean="0"/>
              <a:t>4(8) </a:t>
            </a:r>
            <a:r>
              <a:rPr lang="en-US" dirty="0" smtClean="0"/>
              <a:t>FB Solves </a:t>
            </a:r>
            <a:endParaRPr lang="en-US" dirty="0" smtClean="0"/>
          </a:p>
          <a:p>
            <a:pPr lvl="2"/>
            <a:r>
              <a:rPr lang="en-US" dirty="0" smtClean="0"/>
              <a:t>Assemble into transfer (prolongation/restriction) operator</a:t>
            </a:r>
          </a:p>
          <a:p>
            <a:pPr lvl="2"/>
            <a:r>
              <a:rPr lang="en-US" dirty="0" smtClean="0"/>
              <a:t>Solutions feed local portions of coarse system </a:t>
            </a:r>
            <a:r>
              <a:rPr lang="en-US" i="1" dirty="0" smtClean="0"/>
              <a:t>A</a:t>
            </a:r>
            <a:r>
              <a:rPr lang="en-US" i="1" baseline="30000" dirty="0" smtClean="0"/>
              <a:t>c</a:t>
            </a:r>
            <a:r>
              <a:rPr lang="en-US" i="1" dirty="0" smtClean="0"/>
              <a:t>=</a:t>
            </a:r>
            <a:r>
              <a:rPr lang="en-US" i="1" dirty="0" err="1" smtClean="0"/>
              <a:t>P</a:t>
            </a:r>
            <a:r>
              <a:rPr lang="en-US" i="1" baseline="30000" dirty="0" err="1" smtClean="0"/>
              <a:t>T</a:t>
            </a:r>
            <a:r>
              <a:rPr lang="en-US" i="1" dirty="0" err="1" smtClean="0"/>
              <a:t>A</a:t>
            </a:r>
            <a:r>
              <a:rPr lang="en-US" i="1" baseline="30000" dirty="0" err="1" smtClean="0"/>
              <a:t>f</a:t>
            </a:r>
            <a:r>
              <a:rPr lang="en-US" i="1" dirty="0" err="1" smtClean="0"/>
              <a:t>P</a:t>
            </a:r>
            <a:endParaRPr lang="en-US" i="1" dirty="0" smtClean="0"/>
          </a:p>
          <a:p>
            <a:pPr lvl="1"/>
            <a:r>
              <a:rPr lang="en-US" sz="2000" dirty="0" smtClean="0">
                <a:solidFill>
                  <a:schemeClr val="accent1"/>
                </a:solidFill>
              </a:rPr>
              <a:t>Each region of the fine operator is used exactly once</a:t>
            </a:r>
          </a:p>
          <a:p>
            <a:pPr lvl="1"/>
            <a:r>
              <a:rPr lang="en-US" sz="2000" dirty="0" smtClean="0">
                <a:solidFill>
                  <a:schemeClr val="accent1"/>
                </a:solidFill>
              </a:rPr>
              <a:t>Work in each region completely independent</a:t>
            </a:r>
          </a:p>
          <a:p>
            <a:pPr lvl="2"/>
            <a:r>
              <a:rPr lang="en-US" sz="2000" dirty="0" smtClean="0">
                <a:solidFill>
                  <a:schemeClr val="accent1"/>
                </a:solidFill>
              </a:rPr>
              <a:t>Small teams of threads can cooperate</a:t>
            </a:r>
          </a:p>
          <a:p>
            <a:pPr lvl="2"/>
            <a:r>
              <a:rPr lang="en-US" sz="2000" dirty="0" err="1" smtClean="0">
                <a:solidFill>
                  <a:schemeClr val="accent1"/>
                </a:solidFill>
              </a:rPr>
              <a:t>Supernodes</a:t>
            </a:r>
            <a:r>
              <a:rPr lang="en-US" sz="2000" dirty="0">
                <a:solidFill>
                  <a:schemeClr val="accent1"/>
                </a:solidFill>
              </a:rPr>
              <a:t> </a:t>
            </a:r>
            <a:r>
              <a:rPr lang="en-US" sz="2000" dirty="0" smtClean="0">
                <a:solidFill>
                  <a:schemeClr val="accent1"/>
                </a:solidFill>
              </a:rPr>
              <a:t>can be used to do exploit vectorization</a:t>
            </a:r>
            <a:endParaRPr lang="en-US" sz="2000" dirty="0">
              <a:solidFill>
                <a:schemeClr val="accent1"/>
              </a:solidFill>
            </a:endParaRPr>
          </a:p>
          <a:p>
            <a:pPr lvl="1"/>
            <a:r>
              <a:rPr lang="en-US" sz="2000" dirty="0" smtClean="0">
                <a:solidFill>
                  <a:schemeClr val="accent1"/>
                </a:solidFill>
              </a:rPr>
              <a:t>Domains easy to load balance</a:t>
            </a:r>
          </a:p>
          <a:p>
            <a:pPr lvl="1"/>
            <a:r>
              <a:rPr lang="en-US" sz="2000" dirty="0" smtClean="0">
                <a:solidFill>
                  <a:schemeClr val="accent1"/>
                </a:solidFill>
              </a:rPr>
              <a:t>Coarse system is small &amp; cache-resident, can be factored in parallel</a:t>
            </a:r>
            <a:endParaRPr lang="en-US" sz="2000" dirty="0">
              <a:solidFill>
                <a:schemeClr val="accent1"/>
              </a:solidFill>
            </a:endParaRPr>
          </a:p>
          <a:p>
            <a:pPr marL="342900" lvl="2" indent="0">
              <a:buNone/>
            </a:pPr>
            <a:endParaRPr lang="en-US" sz="1900" dirty="0"/>
          </a:p>
        </p:txBody>
      </p:sp>
      <p:pic>
        <p:nvPicPr>
          <p:cNvPr id="410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1600203"/>
            <a:ext cx="1909011" cy="2029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117234251"/>
      </p:ext>
    </p:extLst>
  </p:cSld>
  <p:clrMapOvr>
    <a:masterClrMapping/>
  </p:clrMapOvr>
  <mc:AlternateContent xmlns:mc="http://schemas.openxmlformats.org/markup-compatibility/2006">
    <mc:Choice xmlns:p14="http://schemas.microsoft.com/office/powerpoint/2010/main" Requires="p14">
      <p:transition spd="slow" p14:dur="2000" advTm="167771"/>
    </mc:Choice>
    <mc:Fallback>
      <p:transition spd="slow" advTm="1677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Scalable solution phase</a:t>
            </a:r>
            <a:endParaRPr lang="en-US" dirty="0"/>
          </a:p>
        </p:txBody>
      </p:sp>
      <p:sp>
        <p:nvSpPr>
          <p:cNvPr id="3" name="Slide Number Placeholder 2"/>
          <p:cNvSpPr>
            <a:spLocks noGrp="1"/>
          </p:cNvSpPr>
          <p:nvPr>
            <p:ph type="sldNum" sz="quarter" idx="12"/>
          </p:nvPr>
        </p:nvSpPr>
        <p:spPr/>
        <p:txBody>
          <a:bodyPr/>
          <a:lstStyle/>
          <a:p>
            <a:fld id="{51A3393A-F4FA-486D-879C-6ADDD1F22B32}" type="slidenum">
              <a:rPr lang="en-US" smtClean="0"/>
              <a:t>12</a:t>
            </a:fld>
            <a:endParaRPr lang="en-US" dirty="0"/>
          </a:p>
        </p:txBody>
      </p:sp>
      <p:sp>
        <p:nvSpPr>
          <p:cNvPr id="4" name="Content Placeholder 3"/>
          <p:cNvSpPr>
            <a:spLocks noGrp="1"/>
          </p:cNvSpPr>
          <p:nvPr>
            <p:ph idx="1"/>
          </p:nvPr>
        </p:nvSpPr>
        <p:spPr>
          <a:xfrm>
            <a:off x="607491" y="1600203"/>
            <a:ext cx="3888309" cy="4626548"/>
          </a:xfrm>
        </p:spPr>
        <p:txBody>
          <a:bodyPr>
            <a:normAutofit/>
          </a:bodyPr>
          <a:lstStyle/>
          <a:p>
            <a:pPr marL="285750" indent="-285750">
              <a:buFont typeface="Arial" panose="020B0604020202020204" pitchFamily="34" charset="0"/>
              <a:buChar char="•"/>
            </a:pPr>
            <a:r>
              <a:rPr lang="en-US" sz="2000" dirty="0" smtClean="0"/>
              <a:t>Solution step</a:t>
            </a:r>
          </a:p>
          <a:p>
            <a:pPr marL="511175" lvl="1" indent="-285750">
              <a:buFont typeface="Arial" panose="020B0604020202020204" pitchFamily="34" charset="0"/>
              <a:buChar char="•"/>
            </a:pPr>
            <a:r>
              <a:rPr lang="en-US" dirty="0" smtClean="0"/>
              <a:t>Global</a:t>
            </a:r>
          </a:p>
          <a:p>
            <a:pPr marL="857250" lvl="2" indent="-285750">
              <a:buFont typeface="Arial" panose="020B0604020202020204" pitchFamily="34" charset="0"/>
              <a:buChar char="•"/>
            </a:pPr>
            <a:r>
              <a:rPr lang="en-US" dirty="0" smtClean="0"/>
              <a:t>Restrict fine </a:t>
            </a:r>
            <a:r>
              <a:rPr lang="en-US" dirty="0" err="1" smtClean="0"/>
              <a:t>rhs</a:t>
            </a:r>
            <a:r>
              <a:rPr lang="en-US" dirty="0" smtClean="0"/>
              <a:t> (per domain)</a:t>
            </a:r>
          </a:p>
          <a:p>
            <a:pPr marL="857250" lvl="2" indent="-285750">
              <a:buFont typeface="Arial" panose="020B0604020202020204" pitchFamily="34" charset="0"/>
              <a:buChar char="•"/>
            </a:pPr>
            <a:r>
              <a:rPr lang="en-US" dirty="0" smtClean="0"/>
              <a:t>Coarse triangular solve (cooperatively)</a:t>
            </a:r>
          </a:p>
          <a:p>
            <a:pPr marL="857250" lvl="2" indent="-285750">
              <a:buFont typeface="Arial" panose="020B0604020202020204" pitchFamily="34" charset="0"/>
              <a:buChar char="•"/>
            </a:pPr>
            <a:r>
              <a:rPr lang="en-US" dirty="0" smtClean="0"/>
              <a:t>Prolong coarse solution (per domain)</a:t>
            </a:r>
          </a:p>
          <a:p>
            <a:pPr marL="511175" lvl="1" indent="-285750">
              <a:buFont typeface="Arial" panose="020B0604020202020204" pitchFamily="34" charset="0"/>
              <a:buChar char="•"/>
            </a:pPr>
            <a:r>
              <a:rPr lang="en-US" dirty="0" smtClean="0"/>
              <a:t>Local</a:t>
            </a:r>
          </a:p>
          <a:p>
            <a:pPr marL="857250" lvl="2" indent="-285750">
              <a:buFont typeface="Arial" panose="020B0604020202020204" pitchFamily="34" charset="0"/>
              <a:buChar char="•"/>
            </a:pPr>
            <a:r>
              <a:rPr lang="en-US" dirty="0" smtClean="0"/>
              <a:t>Smoother stage (per domain)</a:t>
            </a:r>
          </a:p>
          <a:p>
            <a:pPr marL="511175" lvl="1" indent="-285750">
              <a:buFont typeface="Arial" panose="020B0604020202020204" pitchFamily="34" charset="0"/>
              <a:buChar char="•"/>
            </a:pPr>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990600"/>
            <a:ext cx="7489759" cy="4325546"/>
          </a:xfrm>
          <a:prstGeom prst="rect">
            <a:avLst/>
          </a:prstGeom>
        </p:spPr>
      </p:pic>
    </p:spTree>
    <p:extLst>
      <p:ext uri="{BB962C8B-B14F-4D97-AF65-F5344CB8AC3E}">
        <p14:creationId xmlns:p14="http://schemas.microsoft.com/office/powerpoint/2010/main" val="3427063938"/>
      </p:ext>
    </p:extLst>
  </p:cSld>
  <p:clrMapOvr>
    <a:masterClrMapping/>
  </p:clrMapOvr>
  <mc:AlternateContent xmlns:mc="http://schemas.openxmlformats.org/markup-compatibility/2006">
    <mc:Choice xmlns:p14="http://schemas.microsoft.com/office/powerpoint/2010/main" Requires="p14">
      <p:transition spd="slow" p14:dur="2000" advTm="79882"/>
    </mc:Choice>
    <mc:Fallback>
      <p:transition spd="slow" advTm="79882"/>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3862" y="12152"/>
            <a:ext cx="7370737" cy="6541048"/>
          </a:xfrm>
        </p:spPr>
      </p:pic>
      <p:sp>
        <p:nvSpPr>
          <p:cNvPr id="2" name="Title 1"/>
          <p:cNvSpPr>
            <a:spLocks noGrp="1"/>
          </p:cNvSpPr>
          <p:nvPr>
            <p:ph type="title"/>
          </p:nvPr>
        </p:nvSpPr>
        <p:spPr/>
        <p:txBody>
          <a:bodyPr>
            <a:normAutofit fontScale="90000"/>
          </a:bodyPr>
          <a:lstStyle/>
          <a:p>
            <a:r>
              <a:rPr lang="en-US" dirty="0" smtClean="0"/>
              <a:t>SAMG vs. AMS</a:t>
            </a:r>
            <a:br>
              <a:rPr lang="en-US" dirty="0" smtClean="0"/>
            </a:br>
            <a:r>
              <a:rPr lang="en-US" dirty="0" smtClean="0"/>
              <a:t>(2x Intel® Xeon® E5-2620 v2)</a:t>
            </a:r>
            <a:br>
              <a:rPr lang="en-US" dirty="0" smtClean="0"/>
            </a:br>
            <a:endParaRPr lang="en-US" dirty="0"/>
          </a:p>
        </p:txBody>
      </p:sp>
      <p:sp>
        <p:nvSpPr>
          <p:cNvPr id="3" name="Slide Number Placeholder 2"/>
          <p:cNvSpPr>
            <a:spLocks noGrp="1"/>
          </p:cNvSpPr>
          <p:nvPr>
            <p:ph type="sldNum" sz="quarter" idx="12"/>
          </p:nvPr>
        </p:nvSpPr>
        <p:spPr/>
        <p:txBody>
          <a:bodyPr/>
          <a:lstStyle/>
          <a:p>
            <a:fld id="{51A3393A-F4FA-486D-879C-6ADDD1F22B32}" type="slidenum">
              <a:rPr lang="en-US" smtClean="0"/>
              <a:t>13</a:t>
            </a:fld>
            <a:endParaRPr lang="en-US" dirty="0"/>
          </a:p>
        </p:txBody>
      </p:sp>
    </p:spTree>
    <p:extLst>
      <p:ext uri="{BB962C8B-B14F-4D97-AF65-F5344CB8AC3E}">
        <p14:creationId xmlns:p14="http://schemas.microsoft.com/office/powerpoint/2010/main" val="4129002516"/>
      </p:ext>
    </p:extLst>
  </p:cSld>
  <p:clrMapOvr>
    <a:masterClrMapping/>
  </p:clrMapOvr>
  <mc:AlternateContent xmlns:mc="http://schemas.openxmlformats.org/markup-compatibility/2006">
    <mc:Choice xmlns:p14="http://schemas.microsoft.com/office/powerpoint/2010/main" Requires="p14">
      <p:transition spd="slow" p14:dur="2000" advTm="57509"/>
    </mc:Choice>
    <mc:Fallback>
      <p:transition spd="slow" advTm="57509"/>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51A3393A-F4FA-486D-879C-6ADDD1F22B32}" type="slidenum">
              <a:rPr lang="en-US" smtClean="0"/>
              <a:t>14</a:t>
            </a:fld>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435599"/>
            <a:ext cx="9646584" cy="6073775"/>
          </a:xfrm>
        </p:spPr>
      </p:pic>
    </p:spTree>
    <p:extLst>
      <p:ext uri="{BB962C8B-B14F-4D97-AF65-F5344CB8AC3E}">
        <p14:creationId xmlns:p14="http://schemas.microsoft.com/office/powerpoint/2010/main" val="2353480904"/>
      </p:ext>
    </p:extLst>
  </p:cSld>
  <p:clrMapOvr>
    <a:masterClrMapping/>
  </p:clrMapOvr>
  <mc:AlternateContent xmlns:mc="http://schemas.openxmlformats.org/markup-compatibility/2006">
    <mc:Choice xmlns:p14="http://schemas.microsoft.com/office/powerpoint/2010/main" Requires="p14">
      <p:transition spd="slow" p14:dur="2000" advTm="22531"/>
    </mc:Choice>
    <mc:Fallback>
      <p:transition spd="slow" advTm="2253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Slide Number Placeholder 2"/>
          <p:cNvSpPr>
            <a:spLocks noGrp="1"/>
          </p:cNvSpPr>
          <p:nvPr>
            <p:ph type="sldNum" sz="quarter" idx="12"/>
          </p:nvPr>
        </p:nvSpPr>
        <p:spPr/>
        <p:txBody>
          <a:bodyPr/>
          <a:lstStyle/>
          <a:p>
            <a:fld id="{51A3393A-F4FA-486D-879C-6ADDD1F22B32}" type="slidenum">
              <a:rPr lang="en-US" smtClean="0"/>
              <a:t>15</a:t>
            </a:fld>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219943"/>
            <a:ext cx="7092837" cy="6271846"/>
          </a:xfrm>
        </p:spPr>
      </p:pic>
      <p:sp>
        <p:nvSpPr>
          <p:cNvPr id="6" name="TextBox 5"/>
          <p:cNvSpPr txBox="1"/>
          <p:nvPr/>
        </p:nvSpPr>
        <p:spPr>
          <a:xfrm>
            <a:off x="8923879" y="5181600"/>
            <a:ext cx="3019609" cy="369332"/>
          </a:xfrm>
          <a:prstGeom prst="rect">
            <a:avLst/>
          </a:prstGeom>
          <a:noFill/>
        </p:spPr>
        <p:txBody>
          <a:bodyPr wrap="none" rtlCol="0">
            <a:spAutoFit/>
          </a:bodyPr>
          <a:lstStyle/>
          <a:p>
            <a:r>
              <a:rPr lang="en-US" dirty="0" smtClean="0">
                <a:solidFill>
                  <a:schemeClr val="accent1"/>
                </a:solidFill>
              </a:rPr>
              <a:t>(2x Intel</a:t>
            </a:r>
            <a:r>
              <a:rPr lang="en-US" dirty="0">
                <a:solidFill>
                  <a:schemeClr val="accent1"/>
                </a:solidFill>
              </a:rPr>
              <a:t>® Xeon® </a:t>
            </a:r>
            <a:r>
              <a:rPr lang="en-US" dirty="0" smtClean="0">
                <a:solidFill>
                  <a:schemeClr val="accent1"/>
                </a:solidFill>
              </a:rPr>
              <a:t>E5-2690 </a:t>
            </a:r>
            <a:r>
              <a:rPr lang="en-US" dirty="0">
                <a:solidFill>
                  <a:schemeClr val="accent1"/>
                </a:solidFill>
              </a:rPr>
              <a:t>v2)</a:t>
            </a:r>
            <a:endParaRPr lang="en-US" dirty="0" smtClean="0">
              <a:solidFill>
                <a:schemeClr val="accent1"/>
              </a:solidFill>
              <a:latin typeface="Neo Sans Intel"/>
              <a:cs typeface="Neo Sans Intel"/>
            </a:endParaRPr>
          </a:p>
        </p:txBody>
      </p:sp>
    </p:spTree>
    <p:extLst>
      <p:ext uri="{BB962C8B-B14F-4D97-AF65-F5344CB8AC3E}">
        <p14:creationId xmlns:p14="http://schemas.microsoft.com/office/powerpoint/2010/main" val="2141354241"/>
      </p:ext>
    </p:extLst>
  </p:cSld>
  <p:clrMapOvr>
    <a:masterClrMapping/>
  </p:clrMapOvr>
  <mc:AlternateContent xmlns:mc="http://schemas.openxmlformats.org/markup-compatibility/2006">
    <mc:Choice xmlns:p14="http://schemas.microsoft.com/office/powerpoint/2010/main" Requires="p14">
      <p:transition spd="slow" p14:dur="2000" advTm="34752"/>
    </mc:Choice>
    <mc:Fallback>
      <p:transition spd="slow" advTm="34752"/>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51A3393A-F4FA-486D-879C-6ADDD1F22B32}" type="slidenum">
              <a:rPr lang="en-US" smtClean="0"/>
              <a:t>16</a:t>
            </a:fld>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232727"/>
            <a:ext cx="7144104" cy="6317179"/>
          </a:xfrm>
        </p:spPr>
      </p:pic>
      <p:sp>
        <p:nvSpPr>
          <p:cNvPr id="6" name="TextBox 5"/>
          <p:cNvSpPr txBox="1"/>
          <p:nvPr/>
        </p:nvSpPr>
        <p:spPr>
          <a:xfrm>
            <a:off x="8529723" y="5334000"/>
            <a:ext cx="3019609" cy="369332"/>
          </a:xfrm>
          <a:prstGeom prst="rect">
            <a:avLst/>
          </a:prstGeom>
          <a:noFill/>
        </p:spPr>
        <p:txBody>
          <a:bodyPr wrap="none" rtlCol="0">
            <a:spAutoFit/>
          </a:bodyPr>
          <a:lstStyle/>
          <a:p>
            <a:r>
              <a:rPr lang="en-US" dirty="0" smtClean="0">
                <a:solidFill>
                  <a:schemeClr val="accent1"/>
                </a:solidFill>
              </a:rPr>
              <a:t>(2x Intel</a:t>
            </a:r>
            <a:r>
              <a:rPr lang="en-US" dirty="0">
                <a:solidFill>
                  <a:schemeClr val="accent1"/>
                </a:solidFill>
              </a:rPr>
              <a:t>® Xeon® </a:t>
            </a:r>
            <a:r>
              <a:rPr lang="en-US" dirty="0" smtClean="0">
                <a:solidFill>
                  <a:schemeClr val="accent1"/>
                </a:solidFill>
              </a:rPr>
              <a:t>E5-2690 </a:t>
            </a:r>
            <a:r>
              <a:rPr lang="en-US" dirty="0">
                <a:solidFill>
                  <a:schemeClr val="accent1"/>
                </a:solidFill>
              </a:rPr>
              <a:t>v2)</a:t>
            </a:r>
            <a:endParaRPr lang="en-US" dirty="0" smtClean="0">
              <a:solidFill>
                <a:schemeClr val="accent1"/>
              </a:solidFill>
              <a:latin typeface="Neo Sans Intel"/>
              <a:cs typeface="Neo Sans Intel"/>
            </a:endParaRPr>
          </a:p>
        </p:txBody>
      </p:sp>
    </p:spTree>
    <p:extLst>
      <p:ext uri="{BB962C8B-B14F-4D97-AF65-F5344CB8AC3E}">
        <p14:creationId xmlns:p14="http://schemas.microsoft.com/office/powerpoint/2010/main" val="2650220627"/>
      </p:ext>
    </p:extLst>
  </p:cSld>
  <p:clrMapOvr>
    <a:masterClrMapping/>
  </p:clrMapOvr>
  <mc:AlternateContent xmlns:mc="http://schemas.openxmlformats.org/markup-compatibility/2006">
    <mc:Choice xmlns:p14="http://schemas.microsoft.com/office/powerpoint/2010/main" Requires="p14">
      <p:transition spd="slow" p14:dur="2000" advTm="6727"/>
    </mc:Choice>
    <mc:Fallback>
      <p:transition spd="slow" advTm="6727"/>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half" idx="1"/>
          </p:nvPr>
        </p:nvSpPr>
        <p:spPr>
          <a:xfrm>
            <a:off x="609607" y="1600200"/>
            <a:ext cx="10667994" cy="4615760"/>
          </a:xfrm>
        </p:spPr>
        <p:txBody>
          <a:bodyPr/>
          <a:lstStyle/>
          <a:p>
            <a:pPr marL="285750" indent="-285750">
              <a:buFont typeface="Arial" panose="020B0604020202020204" pitchFamily="34" charset="0"/>
              <a:buChar char="•"/>
            </a:pPr>
            <a:r>
              <a:rPr lang="en-US" sz="2400" dirty="0"/>
              <a:t>Algorithms bridge applications &amp; </a:t>
            </a:r>
            <a:r>
              <a:rPr lang="en-US" sz="2400" dirty="0" smtClean="0"/>
              <a:t>hardware</a:t>
            </a:r>
          </a:p>
          <a:p>
            <a:pPr marL="511175" lvl="1" indent="-285750">
              <a:buFont typeface="Arial" panose="020B0604020202020204" pitchFamily="34" charset="0"/>
              <a:buChar char="•"/>
            </a:pPr>
            <a:r>
              <a:rPr lang="en-US" dirty="0" smtClean="0"/>
              <a:t>Parallelism cannot always be </a:t>
            </a:r>
            <a:r>
              <a:rPr lang="en-US" dirty="0" err="1" smtClean="0"/>
              <a:t>retconned</a:t>
            </a:r>
            <a:r>
              <a:rPr lang="en-US" dirty="0" smtClean="0"/>
              <a:t> into code</a:t>
            </a:r>
          </a:p>
          <a:p>
            <a:pPr marL="511175" lvl="1" indent="-285750">
              <a:buFont typeface="Arial" panose="020B0604020202020204" pitchFamily="34" charset="0"/>
              <a:buChar char="•"/>
            </a:pPr>
            <a:r>
              <a:rPr lang="en-US" dirty="0" smtClean="0"/>
              <a:t>Rethinking algorithms that expose parallelism and suit hardware yields superior results</a:t>
            </a:r>
          </a:p>
          <a:p>
            <a:pPr marL="285750" indent="-285750">
              <a:buFont typeface="Arial" panose="020B0604020202020204" pitchFamily="34" charset="0"/>
              <a:buChar char="•"/>
            </a:pPr>
            <a:r>
              <a:rPr lang="en-US" sz="2400" dirty="0" smtClean="0"/>
              <a:t>Future work</a:t>
            </a:r>
          </a:p>
          <a:p>
            <a:pPr marL="511175" lvl="1" indent="-285750">
              <a:buFont typeface="Arial" panose="020B0604020202020204" pitchFamily="34" charset="0"/>
              <a:buChar char="•"/>
            </a:pPr>
            <a:r>
              <a:rPr lang="en-US" sz="2000" dirty="0" smtClean="0"/>
              <a:t>Xeon Phi implementation nearly satisfactory</a:t>
            </a:r>
          </a:p>
          <a:p>
            <a:pPr marL="857250" lvl="2" indent="-285750">
              <a:buFont typeface="Arial" panose="020B0604020202020204" pitchFamily="34" charset="0"/>
              <a:buChar char="•"/>
            </a:pPr>
            <a:r>
              <a:rPr lang="en-US" sz="2000" dirty="0" smtClean="0"/>
              <a:t>Some instruction-bound parts of factorization to be addressed</a:t>
            </a:r>
          </a:p>
          <a:p>
            <a:pPr marL="511175" lvl="1" indent="-285750">
              <a:buFont typeface="Arial" panose="020B0604020202020204" pitchFamily="34" charset="0"/>
              <a:buChar char="•"/>
            </a:pPr>
            <a:r>
              <a:rPr lang="en-US" sz="2000" dirty="0" smtClean="0"/>
              <a:t>Multi-node implementation</a:t>
            </a:r>
          </a:p>
          <a:p>
            <a:pPr marL="511175" lvl="1" indent="-285750">
              <a:buFont typeface="Arial" panose="020B0604020202020204" pitchFamily="34" charset="0"/>
              <a:buChar char="•"/>
            </a:pPr>
            <a:r>
              <a:rPr lang="en-US" sz="2000" dirty="0" smtClean="0"/>
              <a:t>Multi-level coarsening for arbitrary problem sizes</a:t>
            </a:r>
          </a:p>
          <a:p>
            <a:pPr marL="511175" lvl="1" indent="-285750">
              <a:buFont typeface="Arial" panose="020B0604020202020204" pitchFamily="34" charset="0"/>
              <a:buChar char="•"/>
            </a:pPr>
            <a:r>
              <a:rPr lang="en-US" sz="2000" dirty="0" smtClean="0"/>
              <a:t>Tuning of local stage</a:t>
            </a:r>
          </a:p>
          <a:p>
            <a:pPr marL="511175" lvl="1" indent="-285750">
              <a:buFont typeface="Arial" panose="020B0604020202020204" pitchFamily="34" charset="0"/>
              <a:buChar char="•"/>
            </a:pPr>
            <a:endParaRPr lang="en-US" dirty="0" smtClean="0"/>
          </a:p>
          <a:p>
            <a:pPr marL="511175" lvl="1" indent="-285750">
              <a:buFont typeface="Arial" panose="020B0604020202020204" pitchFamily="34" charset="0"/>
              <a:buChar char="•"/>
            </a:pPr>
            <a:endParaRPr lang="en-US" dirty="0" smtClean="0"/>
          </a:p>
        </p:txBody>
      </p:sp>
      <p:sp>
        <p:nvSpPr>
          <p:cNvPr id="5" name="Slide Number Placeholder 4"/>
          <p:cNvSpPr>
            <a:spLocks noGrp="1"/>
          </p:cNvSpPr>
          <p:nvPr>
            <p:ph type="sldNum" sz="quarter" idx="12"/>
          </p:nvPr>
        </p:nvSpPr>
        <p:spPr/>
        <p:txBody>
          <a:bodyPr/>
          <a:lstStyle/>
          <a:p>
            <a:fld id="{51A3393A-F4FA-486D-879C-6ADDD1F22B32}" type="slidenum">
              <a:rPr lang="en-US" smtClean="0"/>
              <a:t>17</a:t>
            </a:fld>
            <a:endParaRPr lang="en-US"/>
          </a:p>
        </p:txBody>
      </p:sp>
    </p:spTree>
    <p:extLst>
      <p:ext uri="{BB962C8B-B14F-4D97-AF65-F5344CB8AC3E}">
        <p14:creationId xmlns:p14="http://schemas.microsoft.com/office/powerpoint/2010/main" val="3891602021"/>
      </p:ext>
    </p:extLst>
  </p:cSld>
  <p:clrMapOvr>
    <a:masterClrMapping/>
  </p:clrMapOvr>
  <mc:AlternateContent xmlns:mc="http://schemas.openxmlformats.org/markup-compatibility/2006">
    <mc:Choice xmlns:p14="http://schemas.microsoft.com/office/powerpoint/2010/main" Requires="p14">
      <p:transition spd="slow" p14:dur="2000" advTm="141986"/>
    </mc:Choice>
    <mc:Fallback>
      <p:transition spd="slow" advTm="141986"/>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51A3393A-F4FA-486D-879C-6ADDD1F22B32}" type="slidenum">
              <a:rPr lang="en-US" smtClean="0"/>
              <a:t>18</a:t>
            </a:fld>
            <a:endParaRPr lang="en-US" dirty="0"/>
          </a:p>
        </p:txBody>
      </p:sp>
      <p:sp>
        <p:nvSpPr>
          <p:cNvPr id="3" name="Content Placeholder 2"/>
          <p:cNvSpPr>
            <a:spLocks noGrp="1"/>
          </p:cNvSpPr>
          <p:nvPr>
            <p:ph idx="1"/>
          </p:nvPr>
        </p:nvSpPr>
        <p:spPr/>
        <p:txBody>
          <a:bodyPr>
            <a:normAutofit/>
          </a:bodyPr>
          <a:lstStyle/>
          <a:p>
            <a:pPr algn="ctr"/>
            <a:r>
              <a:rPr lang="en-US" sz="6000" dirty="0" smtClean="0"/>
              <a:t>Thank you</a:t>
            </a:r>
            <a:endParaRPr lang="en-US" sz="6000" dirty="0"/>
          </a:p>
        </p:txBody>
      </p:sp>
    </p:spTree>
    <p:extLst>
      <p:ext uri="{BB962C8B-B14F-4D97-AF65-F5344CB8AC3E}">
        <p14:creationId xmlns:p14="http://schemas.microsoft.com/office/powerpoint/2010/main" val="4248531814"/>
      </p:ext>
    </p:extLst>
  </p:cSld>
  <p:clrMapOvr>
    <a:masterClrMapping/>
  </p:clrMapOvr>
  <mc:AlternateContent xmlns:mc="http://schemas.openxmlformats.org/markup-compatibility/2006">
    <mc:Choice xmlns:p14="http://schemas.microsoft.com/office/powerpoint/2010/main" Requires="p14">
      <p:transition spd="slow" p14:dur="2000" advTm="4491"/>
    </mc:Choice>
    <mc:Fallback>
      <p:transition spd="slow" advTm="449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7557" y="46896"/>
            <a:ext cx="11480800" cy="685800"/>
          </a:xfrm>
        </p:spPr>
        <p:txBody>
          <a:bodyPr/>
          <a:lstStyle/>
          <a:p>
            <a:r>
              <a:rPr lang="en-US" dirty="0" smtClean="0">
                <a:solidFill>
                  <a:schemeClr val="accent1"/>
                </a:solidFill>
              </a:rPr>
              <a:t>Legal</a:t>
            </a:r>
            <a:r>
              <a:rPr lang="en-US" dirty="0" smtClean="0"/>
              <a:t> </a:t>
            </a:r>
            <a:r>
              <a:rPr lang="en-US" dirty="0" smtClean="0">
                <a:solidFill>
                  <a:schemeClr val="accent1"/>
                </a:solidFill>
              </a:rPr>
              <a:t>Disclaimers</a:t>
            </a:r>
            <a:endParaRPr lang="en-US" dirty="0">
              <a:solidFill>
                <a:schemeClr val="accent1"/>
              </a:solidFill>
            </a:endParaRPr>
          </a:p>
        </p:txBody>
      </p:sp>
      <p:sp>
        <p:nvSpPr>
          <p:cNvPr id="48131" name="Rectangle 3"/>
          <p:cNvSpPr>
            <a:spLocks noChangeArrowheads="1"/>
          </p:cNvSpPr>
          <p:nvPr/>
        </p:nvSpPr>
        <p:spPr bwMode="auto">
          <a:xfrm>
            <a:off x="198102" y="666272"/>
            <a:ext cx="11795797" cy="5922819"/>
          </a:xfrm>
          <a:prstGeom prst="rect">
            <a:avLst/>
          </a:prstGeom>
          <a:noFill/>
          <a:ln w="9525">
            <a:noFill/>
            <a:miter lim="800000"/>
            <a:headEnd/>
            <a:tailEnd/>
          </a:ln>
          <a:effectLst/>
        </p:spPr>
        <p:txBody>
          <a:bodyPr lIns="122720" tIns="61360" rIns="122720" bIns="61360"/>
          <a:lstStyle/>
          <a:p>
            <a:endParaRPr lang="en-US" sz="1467" dirty="0">
              <a:solidFill>
                <a:srgbClr val="061922"/>
              </a:solidFill>
            </a:endParaRPr>
          </a:p>
          <a:p>
            <a:r>
              <a:rPr lang="en-US" sz="1467" dirty="0">
                <a:solidFill>
                  <a:srgbClr val="061922"/>
                </a:solidFill>
              </a:rPr>
              <a:t>Copyright © 2014 Intel Corporation</a:t>
            </a:r>
          </a:p>
          <a:p>
            <a:endParaRPr lang="en-US" sz="1467" dirty="0">
              <a:solidFill>
                <a:srgbClr val="061922"/>
              </a:solidFill>
            </a:endParaRPr>
          </a:p>
          <a:p>
            <a:r>
              <a:rPr lang="en-GB" sz="1467" dirty="0">
                <a:solidFill>
                  <a:srgbClr val="061922"/>
                </a:solidFill>
              </a:rPr>
              <a:t>Intel, Xeon, Intel Xeon Phi, Pentium, Cilk, </a:t>
            </a:r>
            <a:r>
              <a:rPr lang="en-GB" sz="1467" dirty="0" err="1">
                <a:solidFill>
                  <a:srgbClr val="061922"/>
                </a:solidFill>
              </a:rPr>
              <a:t>VTune</a:t>
            </a:r>
            <a:r>
              <a:rPr lang="en-GB" sz="1467" dirty="0">
                <a:solidFill>
                  <a:srgbClr val="061922"/>
                </a:solidFill>
              </a:rPr>
              <a:t> and </a:t>
            </a:r>
            <a:r>
              <a:rPr lang="en-US" sz="1467" dirty="0">
                <a:solidFill>
                  <a:srgbClr val="061922"/>
                </a:solidFill>
              </a:rPr>
              <a:t>the Intel logo are trademarks of Intel Corporation in the U.S. and other countries.</a:t>
            </a:r>
          </a:p>
          <a:p>
            <a:r>
              <a:rPr lang="en-US" sz="1467" dirty="0">
                <a:solidFill>
                  <a:srgbClr val="061922"/>
                </a:solidFill>
              </a:rPr>
              <a:t/>
            </a:r>
            <a:br>
              <a:rPr lang="en-US" sz="1467" dirty="0">
                <a:solidFill>
                  <a:srgbClr val="061922"/>
                </a:solidFill>
              </a:rPr>
            </a:br>
            <a:r>
              <a:rPr lang="en-US" sz="1467" dirty="0">
                <a:solidFill>
                  <a:srgbClr val="061922"/>
                </a:solidFill>
              </a:rPr>
              <a:t>*Other names and brands may be claimed as the property of others.</a:t>
            </a:r>
          </a:p>
          <a:p>
            <a:endParaRPr lang="en-US" sz="1467" dirty="0">
              <a:solidFill>
                <a:srgbClr val="061922"/>
              </a:solidFill>
            </a:endParaRPr>
          </a:p>
          <a:p>
            <a:r>
              <a:rPr lang="en-US" sz="1467" dirty="0">
                <a:cs typeface="Arial" charset="0"/>
              </a:rPr>
              <a:t>Software and workloads used in performance tests may have been optimized for performance only on Intel microprocessors.  Performance tests, such as </a:t>
            </a:r>
            <a:r>
              <a:rPr lang="en-US" sz="1467" dirty="0" err="1">
                <a:cs typeface="Arial" charset="0"/>
              </a:rPr>
              <a:t>SYSmark</a:t>
            </a:r>
            <a:r>
              <a:rPr lang="en-US" sz="1467" dirty="0">
                <a:cs typeface="Arial" charset="0"/>
              </a:rPr>
              <a:t>* and </a:t>
            </a:r>
            <a:r>
              <a:rPr lang="en-US" sz="1467" dirty="0" err="1">
                <a:cs typeface="Arial" charset="0"/>
              </a:rPr>
              <a:t>MobileMark</a:t>
            </a:r>
            <a:r>
              <a:rPr lang="en-US" sz="1467" dirty="0">
                <a:cs typeface="Arial" charset="0"/>
              </a:rPr>
              <a:t>*, are 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  For more information go to </a:t>
            </a:r>
            <a:r>
              <a:rPr lang="en-US" sz="1467" dirty="0">
                <a:cs typeface="Arial" charset="0"/>
                <a:hlinkClick r:id="rId3"/>
              </a:rPr>
              <a:t>http://www.intel.com/performance</a:t>
            </a:r>
            <a:r>
              <a:rPr lang="en-US" sz="1467" dirty="0">
                <a:cs typeface="Arial" charset="0"/>
              </a:rPr>
              <a:t>.</a:t>
            </a:r>
          </a:p>
          <a:p>
            <a:endParaRPr lang="en-US" sz="1467" dirty="0">
              <a:solidFill>
                <a:srgbClr val="061922"/>
              </a:solidFill>
            </a:endParaRPr>
          </a:p>
          <a:p>
            <a:endParaRPr lang="en-US" sz="1467" dirty="0">
              <a:solidFill>
                <a:srgbClr val="061922"/>
              </a:solidFill>
            </a:endParaRPr>
          </a:p>
          <a:p>
            <a:endParaRPr lang="en-US" sz="1200" dirty="0">
              <a:solidFill>
                <a:srgbClr val="061922"/>
              </a:solidFill>
            </a:endParaRPr>
          </a:p>
          <a:p>
            <a:endParaRPr lang="en-US" sz="1200" dirty="0">
              <a:solidFill>
                <a:srgbClr val="061922"/>
              </a:solidFill>
            </a:endParaRPr>
          </a:p>
        </p:txBody>
      </p:sp>
      <p:sp>
        <p:nvSpPr>
          <p:cNvPr id="4" name="Rectangle 3"/>
          <p:cNvSpPr/>
          <p:nvPr/>
        </p:nvSpPr>
        <p:spPr>
          <a:xfrm>
            <a:off x="908711" y="4124086"/>
            <a:ext cx="10058400" cy="2350002"/>
          </a:xfrm>
          <a:prstGeom prst="rect">
            <a:avLst/>
          </a:prstGeom>
          <a:ln>
            <a:solidFill>
              <a:schemeClr val="tx1"/>
            </a:solidFill>
          </a:ln>
        </p:spPr>
        <p:txBody>
          <a:bodyPr wrap="square">
            <a:spAutoFit/>
          </a:bodyPr>
          <a:lstStyle/>
          <a:p>
            <a:r>
              <a:rPr lang="en-US" sz="1467" dirty="0"/>
              <a:t>Intel's compilers may or may not optimize to the same degree for non-Intel microprocessors for optimizations that are not unique to Intel microprocessors. These optimizations include SSE2, SSE3, and SSE3 instruction sets and other optimizations. Intel does not guarantee the availability, functionality, or effectiveness of any optimization on microprocessors not manufactured by Intel. </a:t>
            </a:r>
            <a:br>
              <a:rPr lang="en-US" sz="1467" dirty="0"/>
            </a:br>
            <a:r>
              <a:rPr lang="en-US" sz="1467" dirty="0"/>
              <a:t/>
            </a:r>
            <a:br>
              <a:rPr lang="en-US" sz="1467" dirty="0"/>
            </a:br>
            <a:r>
              <a:rPr lang="en-US" sz="1467" dirty="0"/>
              <a:t>Microprocessor-dependent optimizations in this product are intended for use with Intel microprocessors. Certain optimizations not specific to Intel microarchitecture are reserved for Intel microprocessors. Please refer to the applicable product User and Reference Guides for more information regarding the specific instruction sets covered by this notice.</a:t>
            </a:r>
            <a:br>
              <a:rPr lang="en-US" sz="1467" dirty="0"/>
            </a:br>
            <a:r>
              <a:rPr lang="en-US" sz="1467" dirty="0"/>
              <a:t/>
            </a:r>
            <a:br>
              <a:rPr lang="en-US" sz="1467" dirty="0"/>
            </a:br>
            <a:r>
              <a:rPr lang="en-US" sz="1467" dirty="0"/>
              <a:t>Notice revision #20110804 </a:t>
            </a:r>
          </a:p>
        </p:txBody>
      </p:sp>
      <p:sp>
        <p:nvSpPr>
          <p:cNvPr id="6" name="TextBox 5"/>
          <p:cNvSpPr txBox="1"/>
          <p:nvPr/>
        </p:nvSpPr>
        <p:spPr>
          <a:xfrm>
            <a:off x="354031" y="3657685"/>
            <a:ext cx="10058400" cy="379656"/>
          </a:xfrm>
          <a:prstGeom prst="rect">
            <a:avLst/>
          </a:prstGeom>
          <a:noFill/>
        </p:spPr>
        <p:txBody>
          <a:bodyPr wrap="square" rtlCol="0">
            <a:spAutoFit/>
          </a:bodyPr>
          <a:lstStyle/>
          <a:p>
            <a:r>
              <a:rPr lang="en-GB" sz="1867" b="1" dirty="0">
                <a:solidFill>
                  <a:schemeClr val="tx2"/>
                </a:solidFill>
                <a:latin typeface="Neo Sans Intel"/>
                <a:cs typeface="Neo Sans Intel"/>
              </a:rPr>
              <a:t>Optimization Notice</a:t>
            </a:r>
          </a:p>
        </p:txBody>
      </p:sp>
    </p:spTree>
    <p:extLst>
      <p:ext uri="{BB962C8B-B14F-4D97-AF65-F5344CB8AC3E}">
        <p14:creationId xmlns:p14="http://schemas.microsoft.com/office/powerpoint/2010/main" val="3230604249"/>
      </p:ext>
    </p:extLst>
  </p:cSld>
  <p:clrMapOvr>
    <a:masterClrMapping/>
  </p:clrMapOvr>
  <p:transition advTm="12614"/>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Bigger problems, faster simulations</a:t>
            </a:r>
            <a:endParaRPr lang="en-US" b="1" dirty="0"/>
          </a:p>
        </p:txBody>
      </p:sp>
      <p:sp>
        <p:nvSpPr>
          <p:cNvPr id="3" name="Content Placeholder 2"/>
          <p:cNvSpPr>
            <a:spLocks noGrp="1"/>
          </p:cNvSpPr>
          <p:nvPr>
            <p:ph sz="half" idx="1"/>
          </p:nvPr>
        </p:nvSpPr>
        <p:spPr>
          <a:xfrm>
            <a:off x="609607" y="1600200"/>
            <a:ext cx="5562594" cy="4615760"/>
          </a:xfrm>
        </p:spPr>
        <p:txBody>
          <a:bodyPr>
            <a:normAutofit/>
          </a:bodyPr>
          <a:lstStyle/>
          <a:p>
            <a:pPr marL="285750" indent="-285750">
              <a:buFont typeface="Arial" panose="020B0604020202020204" pitchFamily="34" charset="0"/>
              <a:buChar char="•"/>
            </a:pPr>
            <a:r>
              <a:rPr lang="en-US" sz="2000" dirty="0" smtClean="0"/>
              <a:t>In </a:t>
            </a:r>
            <a:r>
              <a:rPr lang="en-US" sz="2000" dirty="0" smtClean="0"/>
              <a:t>HPC, h</a:t>
            </a:r>
            <a:r>
              <a:rPr lang="en-US" sz="2000" dirty="0" smtClean="0"/>
              <a:t>ow </a:t>
            </a:r>
            <a:r>
              <a:rPr lang="en-US" sz="2000" dirty="0" smtClean="0"/>
              <a:t>are problem sizes chosen</a:t>
            </a:r>
            <a:r>
              <a:rPr lang="en-US" sz="2000" dirty="0" smtClean="0"/>
              <a:t>?</a:t>
            </a:r>
          </a:p>
          <a:p>
            <a:pPr marL="511175" lvl="1" indent="-285750">
              <a:buFont typeface="Arial" panose="020B0604020202020204" pitchFamily="34" charset="0"/>
              <a:buChar char="•"/>
            </a:pPr>
            <a:r>
              <a:rPr lang="en-US" sz="1800" dirty="0" smtClean="0"/>
              <a:t>How long will it take to get an answer?</a:t>
            </a:r>
          </a:p>
          <a:p>
            <a:pPr marL="511175" lvl="1" indent="-285750">
              <a:buFont typeface="Arial" panose="020B0604020202020204" pitchFamily="34" charset="0"/>
              <a:buChar char="•"/>
            </a:pPr>
            <a:r>
              <a:rPr lang="en-US" sz="1800" dirty="0" smtClean="0"/>
              <a:t>Minimum problem sizes</a:t>
            </a:r>
          </a:p>
          <a:p>
            <a:pPr marL="511175" lvl="1" indent="-285750">
              <a:buFont typeface="Arial" panose="020B0604020202020204" pitchFamily="34" charset="0"/>
              <a:buChar char="•"/>
            </a:pPr>
            <a:r>
              <a:rPr lang="en-US" sz="1800" dirty="0" smtClean="0"/>
              <a:t>Ensembles of problems might fill up nodes….</a:t>
            </a:r>
          </a:p>
          <a:p>
            <a:pPr marL="285750" indent="-285750">
              <a:buFont typeface="Arial" panose="020B0604020202020204" pitchFamily="34" charset="0"/>
              <a:buChar char="•"/>
            </a:pPr>
            <a:r>
              <a:rPr lang="en-US" sz="2000" dirty="0" smtClean="0"/>
              <a:t>If </a:t>
            </a:r>
            <a:r>
              <a:rPr lang="en-US" sz="2000" dirty="0" smtClean="0"/>
              <a:t>only solvers were faster, solvers more scalable…</a:t>
            </a:r>
          </a:p>
          <a:p>
            <a:pPr marL="511175" lvl="1" indent="-285750">
              <a:buFont typeface="Arial" panose="020B0604020202020204" pitchFamily="34" charset="0"/>
              <a:buChar char="•"/>
            </a:pPr>
            <a:r>
              <a:rPr lang="en-US" sz="1800" dirty="0" smtClean="0"/>
              <a:t>We could run bigger problems</a:t>
            </a:r>
          </a:p>
          <a:p>
            <a:pPr marL="857250" lvl="2" indent="-285750">
              <a:buFont typeface="Arial" panose="020B0604020202020204" pitchFamily="34" charset="0"/>
              <a:buChar char="•"/>
            </a:pPr>
            <a:r>
              <a:rPr lang="en-US" sz="1800" dirty="0" smtClean="0"/>
              <a:t>More </a:t>
            </a:r>
            <a:r>
              <a:rPr lang="en-US" sz="1800" dirty="0" smtClean="0"/>
              <a:t>detail</a:t>
            </a:r>
            <a:r>
              <a:rPr lang="en-US" sz="1800" dirty="0" smtClean="0"/>
              <a:t>, (weak scaling)</a:t>
            </a:r>
          </a:p>
          <a:p>
            <a:pPr marL="857250" lvl="2" indent="-285750">
              <a:buFont typeface="Arial" panose="020B0604020202020204" pitchFamily="34" charset="0"/>
              <a:buChar char="•"/>
            </a:pPr>
            <a:r>
              <a:rPr lang="en-US" sz="1800" dirty="0" smtClean="0"/>
              <a:t>Lower latency to solution (strong scaling)</a:t>
            </a:r>
            <a:endParaRPr lang="en-US" sz="1800" dirty="0" smtClean="0"/>
          </a:p>
        </p:txBody>
      </p:sp>
      <p:sp>
        <p:nvSpPr>
          <p:cNvPr id="5" name="Slide Number Placeholder 4"/>
          <p:cNvSpPr>
            <a:spLocks noGrp="1"/>
          </p:cNvSpPr>
          <p:nvPr>
            <p:ph type="sldNum" sz="quarter" idx="12"/>
          </p:nvPr>
        </p:nvSpPr>
        <p:spPr/>
        <p:txBody>
          <a:bodyPr/>
          <a:lstStyle/>
          <a:p>
            <a:fld id="{51A3393A-F4FA-486D-879C-6ADDD1F22B32}" type="slidenum">
              <a:rPr lang="en-US" smtClean="0"/>
              <a:t>3</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1752600"/>
            <a:ext cx="5097988" cy="3689640"/>
          </a:xfrm>
          <a:prstGeom prst="rect">
            <a:avLst/>
          </a:prstGeom>
        </p:spPr>
      </p:pic>
    </p:spTree>
    <p:extLst>
      <p:ext uri="{BB962C8B-B14F-4D97-AF65-F5344CB8AC3E}">
        <p14:creationId xmlns:p14="http://schemas.microsoft.com/office/powerpoint/2010/main" val="3164677051"/>
      </p:ext>
    </p:extLst>
  </p:cSld>
  <p:clrMapOvr>
    <a:masterClrMapping/>
  </p:clrMapOvr>
  <mc:AlternateContent xmlns:mc="http://schemas.openxmlformats.org/markup-compatibility/2006">
    <mc:Choice xmlns:p14="http://schemas.microsoft.com/office/powerpoint/2010/main" Requires="p14">
      <p:transition spd="slow" p14:dur="2000" advTm="105605"/>
    </mc:Choice>
    <mc:Fallback>
      <p:transition spd="slow" advTm="105605"/>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Reservoir Simulation</a:t>
            </a:r>
            <a:endParaRPr lang="en-US" b="1" dirty="0"/>
          </a:p>
        </p:txBody>
      </p:sp>
      <p:sp>
        <p:nvSpPr>
          <p:cNvPr id="3" name="Content Placeholder 2"/>
          <p:cNvSpPr>
            <a:spLocks noGrp="1"/>
          </p:cNvSpPr>
          <p:nvPr>
            <p:ph sz="half" idx="1"/>
          </p:nvPr>
        </p:nvSpPr>
        <p:spPr/>
        <p:txBody>
          <a:bodyPr>
            <a:normAutofit/>
          </a:bodyPr>
          <a:lstStyle/>
          <a:p>
            <a:pPr marL="285750" indent="-285750">
              <a:buFont typeface="Arial" panose="020B0604020202020204" pitchFamily="34" charset="0"/>
              <a:buChar char="•"/>
            </a:pPr>
            <a:r>
              <a:rPr lang="en-US" sz="2400" dirty="0" smtClean="0"/>
              <a:t>Hard to </a:t>
            </a:r>
            <a:r>
              <a:rPr lang="en-US" sz="2400" dirty="0" smtClean="0"/>
              <a:t>scale</a:t>
            </a:r>
          </a:p>
          <a:p>
            <a:pPr marL="511175" lvl="1" indent="-285750">
              <a:buFont typeface="Arial" panose="020B0604020202020204" pitchFamily="34" charset="0"/>
              <a:buChar char="•"/>
            </a:pPr>
            <a:r>
              <a:rPr lang="en-US" sz="2000" dirty="0" smtClean="0"/>
              <a:t>Elliptic,, large </a:t>
            </a:r>
            <a:r>
              <a:rPr lang="en-US" sz="2000" dirty="0" err="1" smtClean="0"/>
              <a:t>timesteps</a:t>
            </a:r>
            <a:r>
              <a:rPr lang="en-US" sz="2000" dirty="0" smtClean="0"/>
              <a:t>, Newton-</a:t>
            </a:r>
            <a:r>
              <a:rPr lang="en-US" sz="2000" dirty="0" err="1" smtClean="0"/>
              <a:t>Krylov</a:t>
            </a:r>
            <a:endParaRPr lang="en-US" sz="2000" dirty="0" smtClean="0"/>
          </a:p>
          <a:p>
            <a:pPr marL="285750" indent="-285750">
              <a:buFont typeface="Arial" panose="020B0604020202020204" pitchFamily="34" charset="0"/>
              <a:buChar char="•"/>
            </a:pPr>
            <a:r>
              <a:rPr lang="en-US" sz="2400" dirty="0" smtClean="0"/>
              <a:t>Nonlinear</a:t>
            </a:r>
          </a:p>
          <a:p>
            <a:pPr marL="285750" indent="-285750">
              <a:buFont typeface="Arial" panose="020B0604020202020204" pitchFamily="34" charset="0"/>
              <a:buChar char="•"/>
            </a:pPr>
            <a:r>
              <a:rPr lang="en-US" sz="2400" dirty="0" smtClean="0"/>
              <a:t>Ill-conditioned</a:t>
            </a:r>
          </a:p>
          <a:p>
            <a:pPr marL="511175" lvl="1" indent="-285750">
              <a:buFont typeface="Arial" panose="020B0604020202020204" pitchFamily="34" charset="0"/>
              <a:buChar char="•"/>
            </a:pPr>
            <a:r>
              <a:rPr lang="en-US" sz="2000" dirty="0" smtClean="0"/>
              <a:t>&gt; 10 orders of magnitude variation</a:t>
            </a:r>
            <a:endParaRPr lang="en-US" sz="2000" dirty="0" smtClean="0"/>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endParaRPr lang="en-US" sz="2400" dirty="0" smtClean="0"/>
          </a:p>
        </p:txBody>
      </p:sp>
      <p:sp>
        <p:nvSpPr>
          <p:cNvPr id="4" name="Content Placeholder 3"/>
          <p:cNvSpPr>
            <a:spLocks noGrp="1"/>
          </p:cNvSpPr>
          <p:nvPr>
            <p:ph sz="half" idx="2"/>
          </p:nvPr>
        </p:nvSpPr>
        <p:spPr/>
        <p:txBody>
          <a:bodyPr/>
          <a:lstStyle/>
          <a:p>
            <a:endParaRPr lang="en-US" dirty="0"/>
          </a:p>
        </p:txBody>
      </p:sp>
      <p:sp>
        <p:nvSpPr>
          <p:cNvPr id="5" name="Slide Number Placeholder 4"/>
          <p:cNvSpPr>
            <a:spLocks noGrp="1"/>
          </p:cNvSpPr>
          <p:nvPr>
            <p:ph type="sldNum" sz="quarter" idx="12"/>
          </p:nvPr>
        </p:nvSpPr>
        <p:spPr/>
        <p:txBody>
          <a:bodyPr/>
          <a:lstStyle/>
          <a:p>
            <a:fld id="{51A3393A-F4FA-486D-879C-6ADDD1F22B32}" type="slidenum">
              <a:rPr lang="en-US" smtClean="0"/>
              <a:t>4</a:t>
            </a:fld>
            <a:endParaRPr lang="en-US"/>
          </a:p>
        </p:txBody>
      </p:sp>
      <p:grpSp>
        <p:nvGrpSpPr>
          <p:cNvPr id="6" name="Group 5"/>
          <p:cNvGrpSpPr/>
          <p:nvPr/>
        </p:nvGrpSpPr>
        <p:grpSpPr>
          <a:xfrm>
            <a:off x="6319963" y="2895600"/>
            <a:ext cx="5707644" cy="3058218"/>
            <a:chOff x="5263226" y="3010331"/>
            <a:chExt cx="3683720" cy="1895307"/>
          </a:xfrm>
        </p:grpSpPr>
        <p:pic>
          <p:nvPicPr>
            <p:cNvPr id="7" name="Picture 6"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3226" y="3010331"/>
              <a:ext cx="3683720" cy="1235334"/>
            </a:xfrm>
            <a:prstGeom prst="rect">
              <a:avLst/>
            </a:prstGeom>
          </p:spPr>
        </p:pic>
        <p:sp>
          <p:nvSpPr>
            <p:cNvPr id="8" name="TextBox 7"/>
            <p:cNvSpPr txBox="1"/>
            <p:nvPr/>
          </p:nvSpPr>
          <p:spPr>
            <a:xfrm>
              <a:off x="5578165" y="4414412"/>
              <a:ext cx="2401673" cy="491226"/>
            </a:xfrm>
            <a:prstGeom prst="rect">
              <a:avLst/>
            </a:prstGeom>
            <a:noFill/>
          </p:spPr>
          <p:txBody>
            <a:bodyPr wrap="square" rtlCol="0">
              <a:spAutoFit/>
            </a:bodyPr>
            <a:lstStyle/>
            <a:p>
              <a:pPr algn="ctr"/>
              <a:r>
                <a:rPr lang="en-US" sz="1100" dirty="0"/>
                <a:t>Log10(k) </a:t>
              </a:r>
            </a:p>
            <a:p>
              <a:pPr algn="ctr"/>
              <a:r>
                <a:rPr lang="en-US" sz="1100" dirty="0"/>
                <a:t>SPE10 – Top Layer</a:t>
              </a:r>
            </a:p>
          </p:txBody>
        </p:sp>
      </p:grpSp>
    </p:spTree>
    <p:extLst>
      <p:ext uri="{BB962C8B-B14F-4D97-AF65-F5344CB8AC3E}">
        <p14:creationId xmlns:p14="http://schemas.microsoft.com/office/powerpoint/2010/main" val="3889863019"/>
      </p:ext>
    </p:extLst>
  </p:cSld>
  <p:clrMapOvr>
    <a:masterClrMapping/>
  </p:clrMapOvr>
  <mc:AlternateContent xmlns:mc="http://schemas.openxmlformats.org/markup-compatibility/2006">
    <mc:Choice xmlns:p14="http://schemas.microsoft.com/office/powerpoint/2010/main" Requires="p14">
      <p:transition spd="slow" p14:dur="2000" advTm="56236"/>
    </mc:Choice>
    <mc:Fallback>
      <p:transition spd="slow" advTm="56236"/>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in </a:t>
            </a:r>
            <a:r>
              <a:rPr lang="en-US" dirty="0" smtClean="0"/>
              <a:t>hardware, solutions in algorithms</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a:xfrm>
            <a:off x="6616245" y="1600200"/>
            <a:ext cx="4966161" cy="4615760"/>
          </a:xfrm>
        </p:spPr>
        <p:txBody>
          <a:bodyPr>
            <a:normAutofit/>
          </a:bodyPr>
          <a:lstStyle/>
          <a:p>
            <a:pPr marL="285750" indent="-285750">
              <a:buFont typeface="Arial" panose="020B0604020202020204" pitchFamily="34" charset="0"/>
              <a:buChar char="•"/>
            </a:pPr>
            <a:r>
              <a:rPr lang="en-US" sz="2000" dirty="0" smtClean="0"/>
              <a:t>Moore’s law continues</a:t>
            </a:r>
          </a:p>
          <a:p>
            <a:pPr marL="511175" lvl="1" indent="-285750">
              <a:buFont typeface="Arial" panose="020B0604020202020204" pitchFamily="34" charset="0"/>
              <a:buChar char="•"/>
            </a:pPr>
            <a:r>
              <a:rPr lang="en-US" sz="1800" dirty="0" smtClean="0"/>
              <a:t>Some codes soar, others </a:t>
            </a:r>
            <a:r>
              <a:rPr lang="en-US" sz="1800" dirty="0" smtClean="0"/>
              <a:t>not</a:t>
            </a:r>
          </a:p>
          <a:p>
            <a:pPr marL="285750" indent="-285750">
              <a:buFont typeface="Arial" panose="020B0604020202020204" pitchFamily="34" charset="0"/>
              <a:buChar char="•"/>
            </a:pPr>
            <a:r>
              <a:rPr lang="en-US" sz="2000" dirty="0"/>
              <a:t>Too much focus on “code”</a:t>
            </a:r>
          </a:p>
          <a:p>
            <a:pPr marL="511175" lvl="1" indent="-285750">
              <a:buFont typeface="Arial" panose="020B0604020202020204" pitchFamily="34" charset="0"/>
              <a:buChar char="•"/>
            </a:pPr>
            <a:r>
              <a:rPr lang="en-US" sz="1800" dirty="0"/>
              <a:t>OMP, CUDA, </a:t>
            </a:r>
            <a:r>
              <a:rPr lang="en-US" sz="1800" dirty="0" err="1"/>
              <a:t>OpenCL</a:t>
            </a:r>
            <a:endParaRPr lang="en-US" sz="1800" dirty="0"/>
          </a:p>
          <a:p>
            <a:pPr marL="285750" indent="-285750">
              <a:buFont typeface="Arial" panose="020B0604020202020204" pitchFamily="34" charset="0"/>
              <a:buChar char="•"/>
            </a:pPr>
            <a:r>
              <a:rPr lang="en-US" sz="2000" dirty="0"/>
              <a:t>Algorithms are </a:t>
            </a:r>
            <a:r>
              <a:rPr lang="en-US" sz="2000" dirty="0" smtClean="0"/>
              <a:t>key</a:t>
            </a:r>
          </a:p>
          <a:p>
            <a:pPr marL="285750" indent="-285750">
              <a:buFont typeface="Arial" panose="020B0604020202020204" pitchFamily="34" charset="0"/>
              <a:buChar char="•"/>
            </a:pPr>
            <a:r>
              <a:rPr lang="en-US" sz="2000" dirty="0" smtClean="0"/>
              <a:t>Understanding basics of architecture</a:t>
            </a:r>
          </a:p>
          <a:p>
            <a:pPr marL="511175" lvl="1" indent="-285750">
              <a:buFont typeface="Arial" panose="020B0604020202020204" pitchFamily="34" charset="0"/>
              <a:buChar char="•"/>
            </a:pPr>
            <a:r>
              <a:rPr lang="en-US" sz="1800" dirty="0" smtClean="0"/>
              <a:t>SIMD</a:t>
            </a:r>
          </a:p>
          <a:p>
            <a:pPr marL="511175" lvl="1" indent="-285750">
              <a:buFont typeface="Arial" panose="020B0604020202020204" pitchFamily="34" charset="0"/>
              <a:buChar char="•"/>
            </a:pPr>
            <a:r>
              <a:rPr lang="en-US" sz="1800" dirty="0" smtClean="0"/>
              <a:t>Multi core</a:t>
            </a:r>
          </a:p>
          <a:p>
            <a:pPr marL="511175" lvl="1" indent="-285750">
              <a:buFont typeface="Arial" panose="020B0604020202020204" pitchFamily="34" charset="0"/>
              <a:buChar char="•"/>
            </a:pPr>
            <a:r>
              <a:rPr lang="en-US" sz="1800" dirty="0" smtClean="0"/>
              <a:t>Functional units</a:t>
            </a:r>
          </a:p>
          <a:p>
            <a:pPr marL="511175" lvl="1" indent="-285750">
              <a:buFont typeface="Arial" panose="020B0604020202020204" pitchFamily="34" charset="0"/>
              <a:buChar char="•"/>
            </a:pPr>
            <a:r>
              <a:rPr lang="en-US" sz="1800" dirty="0" smtClean="0"/>
              <a:t>Memory hierarchy</a:t>
            </a:r>
            <a:endParaRPr lang="en-US" sz="1800" dirty="0"/>
          </a:p>
          <a:p>
            <a:pPr marL="511175" lvl="1" indent="-285750">
              <a:buFont typeface="Arial" panose="020B0604020202020204" pitchFamily="34" charset="0"/>
              <a:buChar char="•"/>
            </a:pPr>
            <a:endParaRPr lang="en-US" sz="1800" dirty="0" smtClean="0"/>
          </a:p>
          <a:p>
            <a:pPr marL="285750" indent="-285750">
              <a:buFont typeface="Arial" panose="020B0604020202020204" pitchFamily="34" charset="0"/>
              <a:buChar char="•"/>
            </a:pPr>
            <a:endParaRPr lang="en-US" sz="2000" dirty="0" smtClean="0"/>
          </a:p>
          <a:p>
            <a:pPr marL="511175" lvl="1" indent="-285750">
              <a:buFont typeface="Arial" panose="020B0604020202020204" pitchFamily="34" charset="0"/>
              <a:buChar char="•"/>
            </a:pPr>
            <a:endParaRPr lang="en-US" sz="1800" dirty="0" smtClean="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smtClean="0"/>
          </a:p>
        </p:txBody>
      </p:sp>
      <p:sp>
        <p:nvSpPr>
          <p:cNvPr id="5" name="Slide Number Placeholder 4"/>
          <p:cNvSpPr>
            <a:spLocks noGrp="1"/>
          </p:cNvSpPr>
          <p:nvPr>
            <p:ph type="sldNum" sz="quarter" idx="12"/>
          </p:nvPr>
        </p:nvSpPr>
        <p:spPr/>
        <p:txBody>
          <a:bodyPr/>
          <a:lstStyle/>
          <a:p>
            <a:fld id="{51A3393A-F4FA-486D-879C-6ADDD1F22B32}" type="slidenum">
              <a:rPr lang="en-US" smtClean="0"/>
              <a:t>5</a:t>
            </a:fld>
            <a:endParaRPr lang="en-US"/>
          </a:p>
        </p:txBody>
      </p:sp>
      <p:grpSp>
        <p:nvGrpSpPr>
          <p:cNvPr id="6" name="Group 5"/>
          <p:cNvGrpSpPr/>
          <p:nvPr/>
        </p:nvGrpSpPr>
        <p:grpSpPr>
          <a:xfrm>
            <a:off x="0" y="1438326"/>
            <a:ext cx="6616246" cy="4888486"/>
            <a:chOff x="318654" y="782248"/>
            <a:chExt cx="5505550" cy="4067836"/>
          </a:xfrm>
        </p:grpSpPr>
        <p:pic>
          <p:nvPicPr>
            <p:cNvPr id="7" name="Content Placeholder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18654" y="782248"/>
              <a:ext cx="5378583" cy="4067836"/>
            </a:xfrm>
            <a:prstGeom prst="rect">
              <a:avLst/>
            </a:prstGeom>
          </p:spPr>
        </p:pic>
        <p:sp>
          <p:nvSpPr>
            <p:cNvPr id="8" name="Rectangle 7"/>
            <p:cNvSpPr/>
            <p:nvPr/>
          </p:nvSpPr>
          <p:spPr>
            <a:xfrm>
              <a:off x="576596" y="4804365"/>
              <a:ext cx="5247608"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err="1" smtClean="0"/>
            </a:p>
          </p:txBody>
        </p:sp>
      </p:grpSp>
    </p:spTree>
    <p:extLst>
      <p:ext uri="{BB962C8B-B14F-4D97-AF65-F5344CB8AC3E}">
        <p14:creationId xmlns:p14="http://schemas.microsoft.com/office/powerpoint/2010/main" val="2599972156"/>
      </p:ext>
    </p:extLst>
  </p:cSld>
  <p:clrMapOvr>
    <a:masterClrMapping/>
  </p:clrMapOvr>
  <mc:AlternateContent xmlns:mc="http://schemas.openxmlformats.org/markup-compatibility/2006">
    <mc:Choice xmlns:p14="http://schemas.microsoft.com/office/powerpoint/2010/main" Requires="p14">
      <p:transition spd="slow" p14:dur="2000" advTm="149089"/>
    </mc:Choice>
    <mc:Fallback>
      <p:transition spd="slow" advTm="149089"/>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Reservoir Simulation – Performance Breakdown</a:t>
            </a:r>
            <a:endParaRPr lang="en-US" dirty="0"/>
          </a:p>
        </p:txBody>
      </p:sp>
      <p:sp>
        <p:nvSpPr>
          <p:cNvPr id="3" name="Slide Number Placeholder 2"/>
          <p:cNvSpPr>
            <a:spLocks noGrp="1"/>
          </p:cNvSpPr>
          <p:nvPr>
            <p:ph type="sldNum" sz="quarter" idx="12"/>
          </p:nvPr>
        </p:nvSpPr>
        <p:spPr>
          <a:xfrm>
            <a:off x="2136648" y="6356350"/>
            <a:ext cx="7007352" cy="365760"/>
          </a:xfrm>
        </p:spPr>
        <p:txBody>
          <a:bodyPr/>
          <a:lstStyle/>
          <a:p>
            <a:fld id="{51A3393A-F4FA-486D-879C-6ADDD1F22B32}" type="slidenum">
              <a:rPr lang="en-US" smtClean="0"/>
              <a:t>6</a:t>
            </a:fld>
            <a:endParaRPr lang="en-US" dirty="0"/>
          </a:p>
        </p:txBody>
      </p:sp>
      <p:sp>
        <p:nvSpPr>
          <p:cNvPr id="4" name="Content Placeholder 3"/>
          <p:cNvSpPr>
            <a:spLocks noGrp="1"/>
          </p:cNvSpPr>
          <p:nvPr>
            <p:ph idx="1"/>
          </p:nvPr>
        </p:nvSpPr>
        <p:spPr>
          <a:xfrm>
            <a:off x="1981200" y="1295400"/>
            <a:ext cx="8229600" cy="4937760"/>
          </a:xfrm>
        </p:spPr>
        <p:txBody>
          <a:bodyPr/>
          <a:lstStyle/>
          <a:p>
            <a:r>
              <a:rPr lang="en-US" dirty="0" smtClean="0"/>
              <a:t>Most of the simulation time is spent at the linear solver:</a:t>
            </a:r>
          </a:p>
          <a:p>
            <a:pPr lvl="1"/>
            <a:r>
              <a:rPr lang="en-US" dirty="0" smtClean="0"/>
              <a:t>e.g. </a:t>
            </a:r>
            <a:r>
              <a:rPr lang="en-US" dirty="0"/>
              <a:t> </a:t>
            </a:r>
            <a:r>
              <a:rPr lang="en-US" dirty="0" smtClean="0"/>
              <a:t>                                                                                           *</a:t>
            </a:r>
            <a:endParaRPr lang="en-US" dirty="0"/>
          </a:p>
        </p:txBody>
      </p:sp>
      <p:grpSp>
        <p:nvGrpSpPr>
          <p:cNvPr id="10" name="Group 9"/>
          <p:cNvGrpSpPr/>
          <p:nvPr/>
        </p:nvGrpSpPr>
        <p:grpSpPr>
          <a:xfrm>
            <a:off x="2667000" y="2057400"/>
            <a:ext cx="6434912" cy="2393883"/>
            <a:chOff x="1637572" y="3775826"/>
            <a:chExt cx="6434912" cy="2505099"/>
          </a:xfrm>
        </p:grpSpPr>
        <p:sp>
          <p:nvSpPr>
            <p:cNvPr id="6" name="TextBox 5"/>
            <p:cNvSpPr txBox="1"/>
            <p:nvPr/>
          </p:nvSpPr>
          <p:spPr>
            <a:xfrm>
              <a:off x="3948253" y="5926642"/>
              <a:ext cx="2213298" cy="354283"/>
            </a:xfrm>
            <a:prstGeom prst="rect">
              <a:avLst/>
            </a:prstGeom>
            <a:noFill/>
          </p:spPr>
          <p:txBody>
            <a:bodyPr wrap="none" rtlCol="0">
              <a:spAutoFit/>
            </a:bodyPr>
            <a:lstStyle/>
            <a:p>
              <a:r>
                <a:rPr lang="en-US" sz="1600" dirty="0">
                  <a:latin typeface="Neo Sans Intel" panose="020B0504020202020204" pitchFamily="34" charset="0"/>
                </a:rPr>
                <a:t>Aramco’s </a:t>
              </a:r>
              <a:r>
                <a:rPr lang="en-US" sz="1600" dirty="0" err="1">
                  <a:latin typeface="Neo Sans Intel" panose="020B0504020202020204" pitchFamily="34" charset="0"/>
                </a:rPr>
                <a:t>GigaPOWERS</a:t>
              </a:r>
              <a:r>
                <a:rPr lang="en-US" sz="1600" dirty="0">
                  <a:latin typeface="Neo Sans Intel" panose="020B0504020202020204" pitchFamily="34" charset="0"/>
                </a:rPr>
                <a:t>®</a:t>
              </a:r>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7572" y="3775826"/>
              <a:ext cx="6434912" cy="2191488"/>
            </a:xfrm>
            <a:prstGeom prst="rect">
              <a:avLst/>
            </a:prstGeom>
          </p:spPr>
        </p:pic>
      </p:grpSp>
      <p:sp>
        <p:nvSpPr>
          <p:cNvPr id="11" name="Rectangle 10"/>
          <p:cNvSpPr/>
          <p:nvPr/>
        </p:nvSpPr>
        <p:spPr>
          <a:xfrm>
            <a:off x="2109978" y="4574473"/>
            <a:ext cx="8382000" cy="276999"/>
          </a:xfrm>
          <a:prstGeom prst="rect">
            <a:avLst/>
          </a:prstGeom>
        </p:spPr>
        <p:txBody>
          <a:bodyPr wrap="square">
            <a:spAutoFit/>
          </a:bodyPr>
          <a:lstStyle/>
          <a:p>
            <a:r>
              <a:rPr lang="en-US" sz="1200" i="1" dirty="0"/>
              <a:t>* simulation of 37 years of production on 720 </a:t>
            </a:r>
            <a:r>
              <a:rPr lang="en-US" sz="1200" i="1" dirty="0" err="1"/>
              <a:t>Westmere</a:t>
            </a:r>
            <a:r>
              <a:rPr lang="en-US" sz="1200" i="1" dirty="0"/>
              <a:t> cores and 5,640 </a:t>
            </a:r>
            <a:r>
              <a:rPr lang="en-US" sz="1200" i="1" dirty="0" err="1"/>
              <a:t>Westmere</a:t>
            </a:r>
            <a:r>
              <a:rPr lang="en-US" sz="1200" i="1" dirty="0"/>
              <a:t> cores, respectively, (SPE 142297)  </a:t>
            </a:r>
          </a:p>
        </p:txBody>
      </p:sp>
    </p:spTree>
    <p:custDataLst>
      <p:tags r:id="rId1"/>
    </p:custDataLst>
    <p:extLst>
      <p:ext uri="{BB962C8B-B14F-4D97-AF65-F5344CB8AC3E}">
        <p14:creationId xmlns:p14="http://schemas.microsoft.com/office/powerpoint/2010/main" val="148822904"/>
      </p:ext>
    </p:extLst>
  </p:cSld>
  <p:clrMapOvr>
    <a:masterClrMapping/>
  </p:clrMapOvr>
  <mc:AlternateContent xmlns:mc="http://schemas.openxmlformats.org/markup-compatibility/2006">
    <mc:Choice xmlns:p14="http://schemas.microsoft.com/office/powerpoint/2010/main" Requires="p14">
      <p:transition spd="slow" p14:dur="2000" advTm="38157"/>
    </mc:Choice>
    <mc:Fallback>
      <p:transition spd="slow" advTm="381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Krylov</a:t>
            </a:r>
            <a:r>
              <a:rPr lang="en-US" dirty="0" smtClean="0"/>
              <a:t> subspace method-the innermost loop</a:t>
            </a:r>
            <a:endParaRPr lang="en-US" dirty="0"/>
          </a:p>
        </p:txBody>
      </p:sp>
      <p:sp>
        <p:nvSpPr>
          <p:cNvPr id="3" name="Slide Number Placeholder 2"/>
          <p:cNvSpPr>
            <a:spLocks noGrp="1"/>
          </p:cNvSpPr>
          <p:nvPr>
            <p:ph type="sldNum" sz="quarter" idx="12"/>
          </p:nvPr>
        </p:nvSpPr>
        <p:spPr/>
        <p:txBody>
          <a:bodyPr/>
          <a:lstStyle/>
          <a:p>
            <a:fld id="{51A3393A-F4FA-486D-879C-6ADDD1F22B32}" type="slidenum">
              <a:rPr lang="en-US" smtClean="0"/>
              <a:t>7</a:t>
            </a:fld>
            <a:endParaRPr lang="en-US" dirty="0"/>
          </a:p>
        </p:txBody>
      </p:sp>
      <p:sp>
        <p:nvSpPr>
          <p:cNvPr id="4" name="Content Placeholder 3"/>
          <p:cNvSpPr>
            <a:spLocks noGrp="1"/>
          </p:cNvSpPr>
          <p:nvPr>
            <p:ph idx="1"/>
          </p:nvPr>
        </p:nvSpPr>
        <p:spPr/>
        <p:txBody>
          <a:bodyPr>
            <a:normAutofit lnSpcReduction="10000"/>
          </a:bodyPr>
          <a:lstStyle/>
          <a:p>
            <a:pPr marL="514350" indent="-514350">
              <a:buFont typeface="+mj-lt"/>
              <a:buAutoNum type="arabicPeriod"/>
            </a:pPr>
            <a:r>
              <a:rPr lang="en-US" smtClean="0">
                <a:solidFill>
                  <a:schemeClr val="bg1">
                    <a:lumMod val="50000"/>
                  </a:schemeClr>
                </a:solidFill>
                <a:latin typeface="Neo Sans Intel" panose="020B0504020202020204" pitchFamily="34" charset="0"/>
              </a:rPr>
              <a:t>Read input data (problem definition)</a:t>
            </a:r>
          </a:p>
          <a:p>
            <a:pPr marL="514350" indent="-514350">
              <a:buFont typeface="+mj-lt"/>
              <a:buAutoNum type="arabicPeriod"/>
            </a:pPr>
            <a:r>
              <a:rPr lang="en-US" smtClean="0">
                <a:solidFill>
                  <a:schemeClr val="bg1">
                    <a:lumMod val="50000"/>
                  </a:schemeClr>
                </a:solidFill>
                <a:latin typeface="Neo Sans Intel" panose="020B0504020202020204" pitchFamily="34" charset="0"/>
              </a:rPr>
              <a:t>Initialize (initial conditions)</a:t>
            </a:r>
          </a:p>
          <a:p>
            <a:pPr marL="514350" indent="-514350">
              <a:buFont typeface="+mj-lt"/>
              <a:buAutoNum type="arabicPeriod"/>
            </a:pPr>
            <a:r>
              <a:rPr lang="en-US" smtClean="0">
                <a:solidFill>
                  <a:schemeClr val="bg1">
                    <a:lumMod val="50000"/>
                  </a:schemeClr>
                </a:solidFill>
                <a:latin typeface="Neo Sans Intel" panose="020B0504020202020204" pitchFamily="34" charset="0"/>
              </a:rPr>
              <a:t>Start timestep calculation (timestepping)</a:t>
            </a:r>
          </a:p>
          <a:p>
            <a:pPr marL="788670" lvl="1" indent="-514350">
              <a:buFont typeface="+mj-lt"/>
              <a:buAutoNum type="romanLcPeriod"/>
            </a:pPr>
            <a:r>
              <a:rPr lang="en-US" smtClean="0">
                <a:solidFill>
                  <a:schemeClr val="bg1">
                    <a:lumMod val="50000"/>
                  </a:schemeClr>
                </a:solidFill>
                <a:latin typeface="Neo Sans Intel" panose="020B0504020202020204" pitchFamily="34" charset="0"/>
              </a:rPr>
              <a:t>Set an initial timestep</a:t>
            </a:r>
          </a:p>
          <a:p>
            <a:pPr marL="788670" lvl="1" indent="-514350">
              <a:buFont typeface="+mj-lt"/>
              <a:buAutoNum type="romanLcPeriod"/>
            </a:pPr>
            <a:r>
              <a:rPr lang="en-US" smtClean="0">
                <a:solidFill>
                  <a:schemeClr val="bg1">
                    <a:lumMod val="50000"/>
                  </a:schemeClr>
                </a:solidFill>
                <a:latin typeface="Neo Sans Intel" panose="020B0504020202020204" pitchFamily="34" charset="0"/>
              </a:rPr>
              <a:t>Set production/injection rates for current timestep</a:t>
            </a:r>
          </a:p>
          <a:p>
            <a:pPr marL="788670" lvl="1" indent="-514350">
              <a:buFont typeface="+mj-lt"/>
              <a:buAutoNum type="romanLcPeriod"/>
            </a:pPr>
            <a:r>
              <a:rPr lang="en-US" smtClean="0">
                <a:solidFill>
                  <a:schemeClr val="bg1">
                    <a:lumMod val="50000"/>
                  </a:schemeClr>
                </a:solidFill>
                <a:latin typeface="Neo Sans Intel" panose="020B0504020202020204" pitchFamily="34" charset="0"/>
              </a:rPr>
              <a:t>Linearize </a:t>
            </a:r>
            <a:r>
              <a:rPr lang="en-US" smtClean="0">
                <a:solidFill>
                  <a:schemeClr val="bg1">
                    <a:lumMod val="50000"/>
                  </a:schemeClr>
                </a:solidFill>
              </a:rPr>
              <a:t>equations</a:t>
            </a:r>
          </a:p>
          <a:p>
            <a:pPr marL="788670" lvl="1" indent="-514350">
              <a:buFont typeface="+mj-lt"/>
              <a:buAutoNum type="romanLcPeriod"/>
            </a:pPr>
            <a:r>
              <a:rPr lang="en-US" smtClean="0"/>
              <a:t>Start Newton loop</a:t>
            </a:r>
          </a:p>
          <a:p>
            <a:pPr marL="1062990" lvl="2" indent="-514350">
              <a:buFont typeface="+mj-lt"/>
              <a:buAutoNum type="romanLcPeriod"/>
            </a:pPr>
            <a:r>
              <a:rPr lang="en-US" smtClean="0">
                <a:latin typeface="Neo Sans Intel" panose="020B0504020202020204" pitchFamily="34" charset="0"/>
              </a:rPr>
              <a:t>Form the </a:t>
            </a:r>
            <a:r>
              <a:rPr lang="en-US" smtClean="0"/>
              <a:t>J</a:t>
            </a:r>
            <a:r>
              <a:rPr lang="en-US" smtClean="0">
                <a:latin typeface="Neo Sans Intel" panose="020B0504020202020204" pitchFamily="34" charset="0"/>
              </a:rPr>
              <a:t>acobian System</a:t>
            </a:r>
          </a:p>
          <a:p>
            <a:pPr marL="1062990" lvl="2" indent="-514350">
              <a:buFont typeface="+mj-lt"/>
              <a:buAutoNum type="romanLcPeriod"/>
            </a:pPr>
            <a:r>
              <a:rPr lang="en-US" smtClean="0">
                <a:latin typeface="Neo Sans Intel" panose="020B0504020202020204" pitchFamily="34" charset="0"/>
              </a:rPr>
              <a:t>Solve the </a:t>
            </a:r>
            <a:r>
              <a:rPr lang="en-US" smtClean="0"/>
              <a:t>Jacobian</a:t>
            </a:r>
            <a:r>
              <a:rPr lang="en-US" smtClean="0">
                <a:latin typeface="Neo Sans Intel" panose="020B0504020202020204" pitchFamily="34" charset="0"/>
              </a:rPr>
              <a:t> System by a direct or an iterative method</a:t>
            </a:r>
          </a:p>
          <a:p>
            <a:pPr marL="1062990" lvl="2" indent="-514350">
              <a:buFont typeface="+mj-lt"/>
              <a:buAutoNum type="romanLcPeriod"/>
            </a:pPr>
            <a:r>
              <a:rPr lang="en-US" smtClean="0">
                <a:latin typeface="Neo Sans Intel" panose="020B0504020202020204" pitchFamily="34" charset="0"/>
              </a:rPr>
              <a:t>Update the solution</a:t>
            </a:r>
          </a:p>
          <a:p>
            <a:pPr marL="1062990" lvl="2" indent="-514350">
              <a:buFont typeface="+mj-lt"/>
              <a:buAutoNum type="romanLcPeriod"/>
            </a:pPr>
            <a:r>
              <a:rPr lang="en-US" smtClean="0">
                <a:latin typeface="Neo Sans Intel" panose="020B0504020202020204" pitchFamily="34" charset="0"/>
              </a:rPr>
              <a:t>Repeat until convergence, otherwise cut reduce timestep and start Newton loop over again</a:t>
            </a:r>
          </a:p>
          <a:p>
            <a:pPr marL="788670" lvl="1" indent="-514350">
              <a:buFont typeface="+mj-lt"/>
              <a:buAutoNum type="romanLcPeriod"/>
            </a:pPr>
            <a:r>
              <a:rPr lang="en-US" smtClean="0">
                <a:latin typeface="Neo Sans Intel" panose="020B0504020202020204" pitchFamily="34" charset="0"/>
              </a:rPr>
              <a:t>Post process results at specified times</a:t>
            </a:r>
          </a:p>
          <a:p>
            <a:pPr marL="514350" indent="-514350">
              <a:buFont typeface="+mj-lt"/>
              <a:buAutoNum type="arabicPeriod"/>
            </a:pPr>
            <a:r>
              <a:rPr lang="en-US" smtClean="0">
                <a:solidFill>
                  <a:schemeClr val="bg1">
                    <a:lumMod val="50000"/>
                  </a:schemeClr>
                </a:solidFill>
              </a:rPr>
              <a:t>I</a:t>
            </a:r>
            <a:r>
              <a:rPr lang="en-US" smtClean="0">
                <a:solidFill>
                  <a:schemeClr val="bg1">
                    <a:lumMod val="50000"/>
                  </a:schemeClr>
                </a:solidFill>
                <a:latin typeface="Neo Sans Intel" panose="020B0504020202020204" pitchFamily="34" charset="0"/>
              </a:rPr>
              <a:t>f ending conditions are not reached:</a:t>
            </a:r>
          </a:p>
          <a:p>
            <a:pPr lvl="1"/>
            <a:r>
              <a:rPr lang="en-US" smtClean="0">
                <a:solidFill>
                  <a:schemeClr val="bg1">
                    <a:lumMod val="50000"/>
                  </a:schemeClr>
                </a:solidFill>
              </a:rPr>
              <a:t>Increment time (perform a timestep), and go to step 3</a:t>
            </a:r>
            <a:endParaRPr lang="en-US" dirty="0" smtClean="0">
              <a:solidFill>
                <a:schemeClr val="bg1">
                  <a:lumMod val="50000"/>
                </a:schemeClr>
              </a:solidFill>
              <a:latin typeface="Neo Sans Intel" panose="020B0504020202020204" pitchFamily="34" charset="0"/>
            </a:endParaRPr>
          </a:p>
        </p:txBody>
      </p:sp>
      <p:grpSp>
        <p:nvGrpSpPr>
          <p:cNvPr id="10" name="Group 9"/>
          <p:cNvGrpSpPr/>
          <p:nvPr/>
        </p:nvGrpSpPr>
        <p:grpSpPr>
          <a:xfrm>
            <a:off x="707571" y="2455361"/>
            <a:ext cx="9274629" cy="2612631"/>
            <a:chOff x="1240971" y="1819088"/>
            <a:chExt cx="7750629" cy="2915302"/>
          </a:xfrm>
        </p:grpSpPr>
        <p:sp>
          <p:nvSpPr>
            <p:cNvPr id="5" name="Rounded Rectangle 4"/>
            <p:cNvSpPr/>
            <p:nvPr/>
          </p:nvSpPr>
          <p:spPr>
            <a:xfrm>
              <a:off x="1240971" y="3170914"/>
              <a:ext cx="7581900" cy="1563476"/>
            </a:xfrm>
            <a:prstGeom prst="roundRect">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urved Connector 7"/>
            <p:cNvCxnSpPr>
              <a:stCxn id="5" idx="3"/>
            </p:cNvCxnSpPr>
            <p:nvPr/>
          </p:nvCxnSpPr>
          <p:spPr>
            <a:xfrm flipH="1" flipV="1">
              <a:off x="8022771" y="2219791"/>
              <a:ext cx="800100" cy="1732861"/>
            </a:xfrm>
            <a:prstGeom prst="curvedConnector4">
              <a:avLst>
                <a:gd name="adj1" fmla="val -28571"/>
                <a:gd name="adj2" fmla="val 72556"/>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010400" y="1819088"/>
              <a:ext cx="1981200" cy="369332"/>
            </a:xfrm>
            <a:prstGeom prst="rect">
              <a:avLst/>
            </a:prstGeom>
            <a:noFill/>
          </p:spPr>
          <p:txBody>
            <a:bodyPr wrap="square" rtlCol="0">
              <a:spAutoFit/>
            </a:bodyPr>
            <a:lstStyle/>
            <a:p>
              <a:r>
                <a:rPr lang="en-US" dirty="0">
                  <a:latin typeface="Neo Sans Intel" panose="020B0504020202020204" pitchFamily="34" charset="0"/>
                </a:rPr>
                <a:t>Non-linear Solver</a:t>
              </a:r>
            </a:p>
          </p:txBody>
        </p:sp>
      </p:grpSp>
      <p:grpSp>
        <p:nvGrpSpPr>
          <p:cNvPr id="15" name="Group 14"/>
          <p:cNvGrpSpPr/>
          <p:nvPr/>
        </p:nvGrpSpPr>
        <p:grpSpPr>
          <a:xfrm>
            <a:off x="876299" y="1752600"/>
            <a:ext cx="6134101" cy="2743200"/>
            <a:chOff x="1295400" y="1230868"/>
            <a:chExt cx="6781800" cy="3017520"/>
          </a:xfrm>
        </p:grpSpPr>
        <p:sp>
          <p:nvSpPr>
            <p:cNvPr id="11" name="Rectangle 10"/>
            <p:cNvSpPr/>
            <p:nvPr/>
          </p:nvSpPr>
          <p:spPr>
            <a:xfrm>
              <a:off x="1295400" y="3955256"/>
              <a:ext cx="6781800" cy="293132"/>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Curved Connector 12"/>
            <p:cNvCxnSpPr>
              <a:stCxn id="11" idx="3"/>
            </p:cNvCxnSpPr>
            <p:nvPr/>
          </p:nvCxnSpPr>
          <p:spPr>
            <a:xfrm flipH="1" flipV="1">
              <a:off x="6553200" y="1657589"/>
              <a:ext cx="1524000" cy="2444234"/>
            </a:xfrm>
            <a:prstGeom prst="curvedConnector4">
              <a:avLst>
                <a:gd name="adj1" fmla="val -15000"/>
                <a:gd name="adj2" fmla="val 52998"/>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063343" y="1230868"/>
              <a:ext cx="1981200" cy="369332"/>
            </a:xfrm>
            <a:prstGeom prst="rect">
              <a:avLst/>
            </a:prstGeom>
            <a:noFill/>
          </p:spPr>
          <p:txBody>
            <a:bodyPr wrap="square" rtlCol="0">
              <a:spAutoFit/>
            </a:bodyPr>
            <a:lstStyle/>
            <a:p>
              <a:r>
                <a:rPr lang="en-US" dirty="0">
                  <a:latin typeface="Neo Sans Intel" panose="020B0504020202020204" pitchFamily="34" charset="0"/>
                </a:rPr>
                <a:t>Linear Solver</a:t>
              </a:r>
            </a:p>
          </p:txBody>
        </p:sp>
      </p:grpSp>
    </p:spTree>
    <p:custDataLst>
      <p:tags r:id="rId1"/>
    </p:custDataLst>
    <p:extLst>
      <p:ext uri="{BB962C8B-B14F-4D97-AF65-F5344CB8AC3E}">
        <p14:creationId xmlns:p14="http://schemas.microsoft.com/office/powerpoint/2010/main" val="2386247168"/>
      </p:ext>
    </p:extLst>
  </p:cSld>
  <p:clrMapOvr>
    <a:masterClrMapping/>
  </p:clrMapOvr>
  <mc:AlternateContent xmlns:mc="http://schemas.openxmlformats.org/markup-compatibility/2006">
    <mc:Choice xmlns:p14="http://schemas.microsoft.com/office/powerpoint/2010/main" Requires="p14">
      <p:transition spd="slow" p14:dur="2000" advTm="49136"/>
    </mc:Choice>
    <mc:Fallback>
      <p:transition spd="slow" advTm="491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Need for Preconditioners</a:t>
            </a:r>
            <a:endParaRPr lang="en-US" dirty="0"/>
          </a:p>
        </p:txBody>
      </p:sp>
      <p:sp>
        <p:nvSpPr>
          <p:cNvPr id="3" name="Slide Number Placeholder 2"/>
          <p:cNvSpPr>
            <a:spLocks noGrp="1"/>
          </p:cNvSpPr>
          <p:nvPr>
            <p:ph type="sldNum" sz="quarter" idx="12"/>
          </p:nvPr>
        </p:nvSpPr>
        <p:spPr>
          <a:xfrm>
            <a:off x="2136648" y="6356350"/>
            <a:ext cx="2435352" cy="365760"/>
          </a:xfrm>
        </p:spPr>
        <p:txBody>
          <a:bodyPr/>
          <a:lstStyle/>
          <a:p>
            <a:fld id="{51A3393A-F4FA-486D-879C-6ADDD1F22B32}" type="slidenum">
              <a:rPr lang="en-US" smtClean="0"/>
              <a:t>8</a:t>
            </a:fld>
            <a:endParaRPr lang="en-US" dirty="0"/>
          </a:p>
        </p:txBody>
      </p:sp>
      <p:sp>
        <p:nvSpPr>
          <p:cNvPr id="4" name="Content Placeholder 3"/>
          <p:cNvSpPr>
            <a:spLocks noGrp="1"/>
          </p:cNvSpPr>
          <p:nvPr>
            <p:ph idx="1"/>
          </p:nvPr>
        </p:nvSpPr>
        <p:spPr>
          <a:xfrm>
            <a:off x="2133600" y="1295400"/>
            <a:ext cx="8229600" cy="4937760"/>
          </a:xfrm>
        </p:spPr>
        <p:txBody>
          <a:bodyPr/>
          <a:lstStyle/>
          <a:p>
            <a:r>
              <a:rPr lang="en-US" dirty="0"/>
              <a:t>Linear Solver Algorithm</a:t>
            </a:r>
          </a:p>
          <a:p>
            <a:pPr lvl="1"/>
            <a:r>
              <a:rPr lang="en-US" dirty="0"/>
              <a:t>Preconditioned Krylov Subspace Method (GMRES)</a:t>
            </a:r>
          </a:p>
          <a:p>
            <a:r>
              <a:rPr lang="en-US" dirty="0" smtClean="0"/>
              <a:t>Why bother preconditioning? *                                                                                                          </a:t>
            </a:r>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2188367396"/>
              </p:ext>
            </p:extLst>
          </p:nvPr>
        </p:nvGraphicFramePr>
        <p:xfrm>
          <a:off x="1905000" y="2743201"/>
          <a:ext cx="8229600" cy="34893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ontent Placeholder 4"/>
          <p:cNvGraphicFramePr>
            <a:graphicFrameLocks/>
          </p:cNvGraphicFramePr>
          <p:nvPr>
            <p:extLst>
              <p:ext uri="{D42A27DB-BD31-4B8C-83A1-F6EECF244321}">
                <p14:modId xmlns:p14="http://schemas.microsoft.com/office/powerpoint/2010/main" val="556639967"/>
              </p:ext>
            </p:extLst>
          </p:nvPr>
        </p:nvGraphicFramePr>
        <p:xfrm>
          <a:off x="1905000" y="2743200"/>
          <a:ext cx="8153400" cy="3581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ontent Placeholder 4"/>
          <p:cNvGraphicFramePr>
            <a:graphicFrameLocks/>
          </p:cNvGraphicFramePr>
          <p:nvPr>
            <p:extLst>
              <p:ext uri="{D42A27DB-BD31-4B8C-83A1-F6EECF244321}">
                <p14:modId xmlns:p14="http://schemas.microsoft.com/office/powerpoint/2010/main" val="2721661914"/>
              </p:ext>
            </p:extLst>
          </p:nvPr>
        </p:nvGraphicFramePr>
        <p:xfrm>
          <a:off x="1676400" y="2667001"/>
          <a:ext cx="8915400" cy="3565525"/>
        </p:xfrm>
        <a:graphic>
          <a:graphicData uri="http://schemas.openxmlformats.org/drawingml/2006/chart">
            <c:chart xmlns:c="http://schemas.openxmlformats.org/drawingml/2006/chart" xmlns:r="http://schemas.openxmlformats.org/officeDocument/2006/relationships" r:id="rId6"/>
          </a:graphicData>
        </a:graphic>
      </p:graphicFrame>
      <p:sp>
        <p:nvSpPr>
          <p:cNvPr id="11" name="TextBox 10"/>
          <p:cNvSpPr txBox="1"/>
          <p:nvPr/>
        </p:nvSpPr>
        <p:spPr>
          <a:xfrm>
            <a:off x="3276600" y="6400801"/>
            <a:ext cx="3886200" cy="276999"/>
          </a:xfrm>
          <a:prstGeom prst="rect">
            <a:avLst/>
          </a:prstGeom>
          <a:noFill/>
        </p:spPr>
        <p:txBody>
          <a:bodyPr wrap="square" rtlCol="0">
            <a:spAutoFit/>
          </a:bodyPr>
          <a:lstStyle/>
          <a:p>
            <a:r>
              <a:rPr lang="en-US" sz="1200" i="1" dirty="0"/>
              <a:t>*SPE10 – Top Layer   (1.2 M cells)</a:t>
            </a:r>
          </a:p>
        </p:txBody>
      </p:sp>
    </p:spTree>
    <p:custDataLst>
      <p:tags r:id="rId1"/>
    </p:custDataLst>
    <p:extLst>
      <p:ext uri="{BB962C8B-B14F-4D97-AF65-F5344CB8AC3E}">
        <p14:creationId xmlns:p14="http://schemas.microsoft.com/office/powerpoint/2010/main" val="3321234060"/>
      </p:ext>
    </p:extLst>
  </p:cSld>
  <p:clrMapOvr>
    <a:masterClrMapping/>
  </p:clrMapOvr>
  <mc:AlternateContent xmlns:mc="http://schemas.openxmlformats.org/markup-compatibility/2006">
    <mc:Choice xmlns:p14="http://schemas.microsoft.com/office/powerpoint/2010/main" Requires="p14">
      <p:transition spd="slow" p14:dur="2000" advTm="65893"/>
    </mc:Choice>
    <mc:Fallback>
      <p:transition spd="slow" advTm="658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7" grpId="0">
        <p:bldAsOne/>
      </p:bldGraphic>
      <p:bldGraphic spid="10" grpId="0">
        <p:bldAsOne/>
      </p:bldGraphic>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Spectral character of the system</a:t>
            </a:r>
            <a:endParaRPr lang="en-US" dirty="0"/>
          </a:p>
        </p:txBody>
      </p:sp>
      <p:sp>
        <p:nvSpPr>
          <p:cNvPr id="3" name="Slide Number Placeholder 2"/>
          <p:cNvSpPr>
            <a:spLocks noGrp="1"/>
          </p:cNvSpPr>
          <p:nvPr>
            <p:ph type="sldNum" sz="quarter" idx="12"/>
          </p:nvPr>
        </p:nvSpPr>
        <p:spPr>
          <a:xfrm>
            <a:off x="2136648" y="6356350"/>
            <a:ext cx="4949952" cy="365760"/>
          </a:xfrm>
        </p:spPr>
        <p:txBody>
          <a:bodyPr/>
          <a:lstStyle/>
          <a:p>
            <a:fld id="{51A3393A-F4FA-486D-879C-6ADDD1F22B32}" type="slidenum">
              <a:rPr lang="en-US" smtClean="0"/>
              <a:t>9</a:t>
            </a:fld>
            <a:r>
              <a:rPr lang="en-US" dirty="0" smtClean="0"/>
              <a:t>            </a:t>
            </a:r>
            <a:r>
              <a:rPr lang="en-US" dirty="0" smtClean="0">
                <a:latin typeface="Neo Sans Intel" panose="020B0504020202020204" pitchFamily="34" charset="0"/>
              </a:rPr>
              <a:t>* </a:t>
            </a:r>
            <a:r>
              <a:rPr lang="en-US" dirty="0">
                <a:latin typeface="Neo Sans Intel" panose="020B0504020202020204" pitchFamily="34" charset="0"/>
              </a:rPr>
              <a:t>Wallis, J.R., et al. </a:t>
            </a:r>
            <a:r>
              <a:rPr lang="en-US" i="1" dirty="0">
                <a:latin typeface="Neo Sans Intel" panose="020B0504020202020204" pitchFamily="34" charset="0"/>
              </a:rPr>
              <a:t>SPE 13536</a:t>
            </a:r>
            <a:r>
              <a:rPr lang="en-US" dirty="0">
                <a:latin typeface="Neo Sans Intel" panose="020B0504020202020204" pitchFamily="34" charset="0"/>
              </a:rPr>
              <a:t>  (</a:t>
            </a:r>
            <a:r>
              <a:rPr lang="en-US" dirty="0" smtClean="0">
                <a:latin typeface="Neo Sans Intel" panose="020B0504020202020204" pitchFamily="34" charset="0"/>
              </a:rPr>
              <a:t>1985)</a:t>
            </a:r>
            <a:endParaRPr lang="en-US" dirty="0">
              <a:latin typeface="Neo Sans Intel" panose="020B0504020202020204" pitchFamily="34" charset="0"/>
            </a:endParaRPr>
          </a:p>
        </p:txBody>
      </p:sp>
      <p:sp>
        <p:nvSpPr>
          <p:cNvPr id="4" name="Content Placeholder 3"/>
          <p:cNvSpPr>
            <a:spLocks noGrp="1"/>
          </p:cNvSpPr>
          <p:nvPr>
            <p:ph idx="1"/>
          </p:nvPr>
        </p:nvSpPr>
        <p:spPr>
          <a:xfrm>
            <a:off x="651302" y="1499084"/>
            <a:ext cx="10889396" cy="4626548"/>
          </a:xfrm>
        </p:spPr>
        <p:txBody>
          <a:bodyPr>
            <a:normAutofit fontScale="92500" lnSpcReduction="10000"/>
          </a:bodyPr>
          <a:lstStyle/>
          <a:p>
            <a:pPr marL="342900" indent="-342900">
              <a:buFont typeface="Wingdings" panose="05000000000000000000" pitchFamily="2" charset="2"/>
              <a:buChar char="§"/>
            </a:pPr>
            <a:r>
              <a:rPr lang="en-US" sz="2100" dirty="0" smtClean="0"/>
              <a:t>Both hyperbolic and elliptic components</a:t>
            </a:r>
          </a:p>
          <a:p>
            <a:pPr marL="342900" indent="-342900">
              <a:buFont typeface="Wingdings" panose="05000000000000000000" pitchFamily="2" charset="2"/>
              <a:buChar char="§"/>
            </a:pPr>
            <a:r>
              <a:rPr lang="en-US" sz="2000" dirty="0" smtClean="0"/>
              <a:t>No solver ideal </a:t>
            </a:r>
            <a:r>
              <a:rPr lang="en-US" sz="2000" dirty="0" smtClean="0"/>
              <a:t>for </a:t>
            </a:r>
            <a:r>
              <a:rPr lang="en-US" sz="2000" dirty="0" smtClean="0"/>
              <a:t>both</a:t>
            </a:r>
            <a:endParaRPr lang="en-US" sz="2000" dirty="0" smtClean="0"/>
          </a:p>
          <a:p>
            <a:pPr lvl="2">
              <a:buFont typeface="Wingdings" panose="05000000000000000000" pitchFamily="2" charset="2"/>
              <a:buChar char="§"/>
            </a:pPr>
            <a:r>
              <a:rPr lang="en-US" sz="1800" dirty="0" smtClean="0"/>
              <a:t>Use constrained pressure </a:t>
            </a:r>
            <a:r>
              <a:rPr lang="en-US" sz="1800" dirty="0" smtClean="0"/>
              <a:t>r</a:t>
            </a:r>
            <a:r>
              <a:rPr lang="en-US" sz="1800" dirty="0" smtClean="0"/>
              <a:t>esidual </a:t>
            </a:r>
            <a:r>
              <a:rPr lang="en-US" sz="1800" dirty="0" smtClean="0"/>
              <a:t>to address difficult pressure system</a:t>
            </a:r>
          </a:p>
          <a:p>
            <a:pPr lvl="1">
              <a:buFont typeface="Wingdings" panose="05000000000000000000" pitchFamily="2" charset="2"/>
              <a:buChar char="§"/>
            </a:pPr>
            <a:r>
              <a:rPr lang="en-US" sz="2100" dirty="0" smtClean="0">
                <a:solidFill>
                  <a:schemeClr val="accent1"/>
                </a:solidFill>
              </a:rPr>
              <a:t>Solvers for heterogeneous Poisson problems</a:t>
            </a:r>
          </a:p>
          <a:p>
            <a:pPr lvl="2">
              <a:buFont typeface="Wingdings" panose="05000000000000000000" pitchFamily="2" charset="2"/>
              <a:buChar char="§"/>
            </a:pPr>
            <a:r>
              <a:rPr lang="en-US" sz="1800" dirty="0" smtClean="0"/>
              <a:t>FFT</a:t>
            </a:r>
          </a:p>
          <a:p>
            <a:pPr lvl="3">
              <a:buFont typeface="Wingdings" panose="05000000000000000000" pitchFamily="2" charset="2"/>
              <a:buChar char="§"/>
            </a:pPr>
            <a:r>
              <a:rPr lang="en-US" sz="1800" dirty="0" smtClean="0"/>
              <a:t>Not applicable to heterogeneity/BCs</a:t>
            </a:r>
          </a:p>
          <a:p>
            <a:pPr lvl="2">
              <a:buFont typeface="Wingdings" panose="05000000000000000000" pitchFamily="2" charset="2"/>
              <a:buChar char="§"/>
            </a:pPr>
            <a:r>
              <a:rPr lang="en-US" sz="1800" dirty="0" smtClean="0"/>
              <a:t>Jacobi/ILU</a:t>
            </a:r>
          </a:p>
          <a:p>
            <a:pPr lvl="3">
              <a:buFont typeface="Wingdings" panose="05000000000000000000" pitchFamily="2" charset="2"/>
              <a:buChar char="§"/>
            </a:pPr>
            <a:r>
              <a:rPr lang="en-US" sz="1800" dirty="0" smtClean="0"/>
              <a:t>Not scalable/’powerful’ enough</a:t>
            </a:r>
          </a:p>
          <a:p>
            <a:pPr lvl="2">
              <a:buFont typeface="Wingdings" panose="05000000000000000000" pitchFamily="2" charset="2"/>
              <a:buChar char="§"/>
            </a:pPr>
            <a:r>
              <a:rPr lang="en-US" sz="1800" dirty="0" smtClean="0"/>
              <a:t>Algebraic </a:t>
            </a:r>
            <a:r>
              <a:rPr lang="en-US" sz="1800" dirty="0" err="1" smtClean="0"/>
              <a:t>Multigrid</a:t>
            </a:r>
            <a:endParaRPr lang="en-US" sz="1800" dirty="0" smtClean="0"/>
          </a:p>
          <a:p>
            <a:pPr lvl="3">
              <a:buFont typeface="Wingdings" panose="05000000000000000000" pitchFamily="2" charset="2"/>
              <a:buChar char="§"/>
            </a:pPr>
            <a:r>
              <a:rPr lang="en-US" sz="1800" dirty="0" smtClean="0"/>
              <a:t>Very applicable</a:t>
            </a:r>
          </a:p>
          <a:p>
            <a:pPr lvl="3">
              <a:buFont typeface="Wingdings" panose="05000000000000000000" pitchFamily="2" charset="2"/>
              <a:buChar char="§"/>
            </a:pPr>
            <a:r>
              <a:rPr lang="en-US" sz="1800" dirty="0" smtClean="0"/>
              <a:t>Setup isn’t very scalable</a:t>
            </a:r>
          </a:p>
          <a:p>
            <a:pPr lvl="1">
              <a:buFont typeface="Wingdings" panose="05000000000000000000" pitchFamily="2" charset="2"/>
              <a:buChar char="§"/>
            </a:pPr>
            <a:r>
              <a:rPr lang="en-US" sz="2100" dirty="0" smtClean="0">
                <a:solidFill>
                  <a:schemeClr val="accent1"/>
                </a:solidFill>
              </a:rPr>
              <a:t>No amount of #</a:t>
            </a:r>
            <a:r>
              <a:rPr lang="en-US" sz="2100" dirty="0" err="1" smtClean="0">
                <a:solidFill>
                  <a:schemeClr val="accent1"/>
                </a:solidFill>
              </a:rPr>
              <a:t>omp</a:t>
            </a:r>
            <a:r>
              <a:rPr lang="en-US" sz="2100" dirty="0" smtClean="0">
                <a:solidFill>
                  <a:schemeClr val="accent1"/>
                </a:solidFill>
              </a:rPr>
              <a:t> parallel will fix this!</a:t>
            </a:r>
          </a:p>
          <a:p>
            <a:pPr lvl="1">
              <a:buFont typeface="Wingdings" panose="05000000000000000000" pitchFamily="2" charset="2"/>
              <a:buChar char="§"/>
            </a:pPr>
            <a:r>
              <a:rPr lang="en-US" sz="2100" dirty="0" smtClean="0">
                <a:solidFill>
                  <a:schemeClr val="accent1"/>
                </a:solidFill>
              </a:rPr>
              <a:t>Need new algorithm with</a:t>
            </a:r>
            <a:r>
              <a:rPr lang="en-US" sz="1800" dirty="0" smtClean="0"/>
              <a:t> </a:t>
            </a:r>
          </a:p>
          <a:p>
            <a:pPr lvl="2">
              <a:buFont typeface="Wingdings" panose="05000000000000000000" pitchFamily="2" charset="2"/>
              <a:buChar char="§"/>
            </a:pPr>
            <a:r>
              <a:rPr lang="en-US" sz="1800" dirty="0" smtClean="0"/>
              <a:t>Load balancing </a:t>
            </a:r>
          </a:p>
          <a:p>
            <a:pPr lvl="2">
              <a:buFont typeface="Wingdings" panose="05000000000000000000" pitchFamily="2" charset="2"/>
              <a:buChar char="§"/>
            </a:pPr>
            <a:r>
              <a:rPr lang="en-US" sz="1800" dirty="0" smtClean="0"/>
              <a:t>Divisible/minimized working set</a:t>
            </a:r>
            <a:endParaRPr lang="en-US" sz="1800" dirty="0" smtClean="0"/>
          </a:p>
          <a:p>
            <a:pPr lvl="1">
              <a:buFont typeface="Wingdings" panose="05000000000000000000" pitchFamily="2" charset="2"/>
              <a:buChar char="§"/>
            </a:pPr>
            <a:endParaRPr lang="en-US" sz="1800" dirty="0"/>
          </a:p>
          <a:p>
            <a:pPr lvl="1">
              <a:buFont typeface="Wingdings" panose="05000000000000000000" pitchFamily="2" charset="2"/>
              <a:buChar char="§"/>
            </a:pPr>
            <a:endParaRPr lang="en-US" sz="1800" dirty="0" smtClean="0"/>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1268366"/>
            <a:ext cx="3647422" cy="682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9448800" y="1150568"/>
            <a:ext cx="1905000" cy="1600438"/>
          </a:xfrm>
          <a:prstGeom prst="rect">
            <a:avLst/>
          </a:prstGeom>
        </p:spPr>
        <p:txBody>
          <a:bodyPr wrap="square">
            <a:spAutoFit/>
          </a:bodyPr>
          <a:lstStyle/>
          <a:p>
            <a:r>
              <a:rPr lang="el-GR" sz="1400" b="1" dirty="0">
                <a:latin typeface="Times New Roman"/>
                <a:cs typeface="Times New Roman"/>
              </a:rPr>
              <a:t>α</a:t>
            </a:r>
            <a:r>
              <a:rPr lang="en-US" sz="1400" dirty="0">
                <a:latin typeface="Neo Sans Intel" panose="020B0504020202020204" pitchFamily="34" charset="0"/>
              </a:rPr>
              <a:t>  component</a:t>
            </a:r>
            <a:endParaRPr lang="en-US" sz="1400" b="1" i="1" dirty="0">
              <a:latin typeface="Neo Sans Intel" panose="020B0504020202020204" pitchFamily="34" charset="0"/>
            </a:endParaRPr>
          </a:p>
          <a:p>
            <a:r>
              <a:rPr lang="en-US" sz="1400" b="1" i="1" dirty="0">
                <a:latin typeface="Neo Sans Intel" panose="020B0504020202020204" pitchFamily="34" charset="0"/>
              </a:rPr>
              <a:t>ρ</a:t>
            </a:r>
            <a:r>
              <a:rPr lang="en-US" sz="1400" dirty="0">
                <a:latin typeface="Neo Sans Intel" panose="020B0504020202020204" pitchFamily="34" charset="0"/>
              </a:rPr>
              <a:t>  density </a:t>
            </a:r>
          </a:p>
          <a:p>
            <a:r>
              <a:rPr lang="en-US" sz="1400" b="1" i="1" dirty="0">
                <a:latin typeface="Neo Sans Intel" panose="020B0504020202020204" pitchFamily="34" charset="0"/>
                <a:cs typeface="Times New Roman"/>
              </a:rPr>
              <a:t>λ</a:t>
            </a:r>
            <a:r>
              <a:rPr lang="en-US" sz="1400" dirty="0">
                <a:latin typeface="Neo Sans Intel" panose="020B0504020202020204" pitchFamily="34" charset="0"/>
              </a:rPr>
              <a:t>  mobility ratio (k/</a:t>
            </a:r>
            <a:r>
              <a:rPr lang="el-GR" sz="1400" dirty="0">
                <a:latin typeface="Neo Sans Intel" panose="020B0504020202020204" pitchFamily="34" charset="0"/>
              </a:rPr>
              <a:t>μ</a:t>
            </a:r>
            <a:r>
              <a:rPr lang="en-US" sz="1400" dirty="0">
                <a:latin typeface="Neo Sans Intel" panose="020B0504020202020204" pitchFamily="34" charset="0"/>
              </a:rPr>
              <a:t>)</a:t>
            </a:r>
          </a:p>
          <a:p>
            <a:r>
              <a:rPr lang="en-US" sz="1400" b="1" i="1" dirty="0">
                <a:solidFill>
                  <a:srgbClr val="00B0F0"/>
                </a:solidFill>
                <a:latin typeface="Neo Sans Intel" panose="020B0504020202020204" pitchFamily="34" charset="0"/>
              </a:rPr>
              <a:t>S</a:t>
            </a:r>
            <a:r>
              <a:rPr lang="en-US" sz="1400" dirty="0">
                <a:solidFill>
                  <a:srgbClr val="00B0F0"/>
                </a:solidFill>
                <a:latin typeface="Neo Sans Intel" panose="020B0504020202020204" pitchFamily="34" charset="0"/>
              </a:rPr>
              <a:t>   </a:t>
            </a:r>
            <a:r>
              <a:rPr lang="en-US" sz="1400" b="1" dirty="0">
                <a:solidFill>
                  <a:srgbClr val="00B0F0"/>
                </a:solidFill>
                <a:latin typeface="Neo Sans Intel" panose="020B0504020202020204" pitchFamily="34" charset="0"/>
              </a:rPr>
              <a:t>saturation</a:t>
            </a:r>
          </a:p>
          <a:p>
            <a:r>
              <a:rPr lang="en-US" sz="1400" b="1" i="1" dirty="0">
                <a:latin typeface="Neo Sans Intel" panose="020B0504020202020204" pitchFamily="34" charset="0"/>
              </a:rPr>
              <a:t>∅</a:t>
            </a:r>
            <a:r>
              <a:rPr lang="en-US" sz="1400" dirty="0">
                <a:latin typeface="Neo Sans Intel" panose="020B0504020202020204" pitchFamily="34" charset="0"/>
              </a:rPr>
              <a:t>   porosity</a:t>
            </a:r>
          </a:p>
          <a:p>
            <a:r>
              <a:rPr lang="en-US" sz="1400" b="1" i="1" dirty="0">
                <a:latin typeface="Neo Sans Intel" panose="020B0504020202020204" pitchFamily="34" charset="0"/>
              </a:rPr>
              <a:t>q</a:t>
            </a:r>
            <a:r>
              <a:rPr lang="en-US" sz="1400" dirty="0">
                <a:latin typeface="Neo Sans Intel" panose="020B0504020202020204" pitchFamily="34" charset="0"/>
              </a:rPr>
              <a:t>   volumetric source</a:t>
            </a:r>
          </a:p>
          <a:p>
            <a:r>
              <a:rPr lang="en-US" sz="1400" b="1" i="1" dirty="0">
                <a:solidFill>
                  <a:srgbClr val="00B0F0"/>
                </a:solidFill>
                <a:latin typeface="Neo Sans Intel" panose="020B0504020202020204" pitchFamily="34" charset="0"/>
              </a:rPr>
              <a:t>p</a:t>
            </a:r>
            <a:r>
              <a:rPr lang="en-US" sz="1400" b="1" dirty="0">
                <a:solidFill>
                  <a:srgbClr val="00B0F0"/>
                </a:solidFill>
                <a:latin typeface="Neo Sans Intel" panose="020B0504020202020204" pitchFamily="34" charset="0"/>
              </a:rPr>
              <a:t>   pressure</a:t>
            </a:r>
          </a:p>
        </p:txBody>
      </p:sp>
    </p:spTree>
    <p:custDataLst>
      <p:tags r:id="rId1"/>
    </p:custDataLst>
    <p:extLst>
      <p:ext uri="{BB962C8B-B14F-4D97-AF65-F5344CB8AC3E}">
        <p14:creationId xmlns:p14="http://schemas.microsoft.com/office/powerpoint/2010/main" val="3583404058"/>
      </p:ext>
    </p:extLst>
  </p:cSld>
  <p:clrMapOvr>
    <a:masterClrMapping/>
  </p:clrMapOvr>
  <mc:AlternateContent xmlns:mc="http://schemas.openxmlformats.org/markup-compatibility/2006">
    <mc:Choice xmlns:p14="http://schemas.microsoft.com/office/powerpoint/2010/main" Requires="p14">
      <p:transition spd="slow" p14:dur="2000" advTm="114009"/>
    </mc:Choice>
    <mc:Fallback>
      <p:transition spd="slow" advTm="1140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4">
                                            <p:txEl>
                                              <p:pRg st="14" end="14"/>
                                            </p:txEl>
                                          </p:spTgt>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8|1.3"/>
</p:tagLst>
</file>

<file path=ppt/tags/tag2.xml><?xml version="1.0" encoding="utf-8"?>
<p:tagLst xmlns:a="http://schemas.openxmlformats.org/drawingml/2006/main" xmlns:r="http://schemas.openxmlformats.org/officeDocument/2006/relationships" xmlns:p="http://schemas.openxmlformats.org/presentationml/2006/main">
  <p:tag name="TIMING" val="|3.2|0.8|0.5|0.3|0.4|1.4|0.5|0.3|0.3|0.3|0.4|0.4|0.3|0.3|1.2|25.5"/>
</p:tagLst>
</file>

<file path=ppt/tags/tag3.xml><?xml version="1.0" encoding="utf-8"?>
<p:tagLst xmlns:a="http://schemas.openxmlformats.org/drawingml/2006/main" xmlns:r="http://schemas.openxmlformats.org/officeDocument/2006/relationships" xmlns:p="http://schemas.openxmlformats.org/presentationml/2006/main">
  <p:tag name="TIMING" val="|0.8|0.5|3.5|1.1|7.5|18.7|10.5|14.7"/>
</p:tagLst>
</file>

<file path=ppt/tags/tag4.xml><?xml version="1.0" encoding="utf-8"?>
<p:tagLst xmlns:a="http://schemas.openxmlformats.org/drawingml/2006/main" xmlns:r="http://schemas.openxmlformats.org/officeDocument/2006/relationships" xmlns:p="http://schemas.openxmlformats.org/presentationml/2006/main">
  <p:tag name="TIMING" val="|1.2|4.3|10.7|3.3|7.7|8.1|2.5|7.9|4.3|10.5|2.4|4|8.6|15.7|1.4|3.9"/>
</p:tagLst>
</file>

<file path=ppt/tags/tag5.xml><?xml version="1.0" encoding="utf-8"?>
<p:tagLst xmlns:a="http://schemas.openxmlformats.org/drawingml/2006/main" xmlns:r="http://schemas.openxmlformats.org/officeDocument/2006/relationships" xmlns:p="http://schemas.openxmlformats.org/presentationml/2006/main">
  <p:tag name="TIMING" val="|13.4|13.8|4|19.6|6.1|13.5|0.7|0.1|0.2|0.3"/>
</p:tagLst>
</file>

<file path=ppt/tags/tag6.xml><?xml version="1.0" encoding="utf-8"?>
<p:tagLst xmlns:a="http://schemas.openxmlformats.org/drawingml/2006/main" xmlns:r="http://schemas.openxmlformats.org/officeDocument/2006/relationships" xmlns:p="http://schemas.openxmlformats.org/presentationml/2006/main">
  <p:tag name="TIMING" val="|1.4|7.6|35.2|5.9|12.7|19.2|17.8|12.2|12.6|9.6|9.5"/>
</p:tagLst>
</file>

<file path=ppt/theme/theme1.xml><?xml version="1.0" encoding="utf-8"?>
<a:theme xmlns:a="http://schemas.openxmlformats.org/drawingml/2006/main" name="DCG_iINTERNAL-USE-ONLY_WideScrn_v14">
  <a:themeElements>
    <a:clrScheme name="Intel New Scheme">
      <a:dk1>
        <a:sysClr val="windowText" lastClr="000000"/>
      </a:dk1>
      <a:lt1>
        <a:sysClr val="window" lastClr="FFFFFF"/>
      </a:lt1>
      <a:dk2>
        <a:srgbClr val="004280"/>
      </a:dk2>
      <a:lt2>
        <a:srgbClr val="B1BABF"/>
      </a:lt2>
      <a:accent1>
        <a:srgbClr val="0071C5"/>
      </a:accent1>
      <a:accent2>
        <a:srgbClr val="00AEEF"/>
      </a:accent2>
      <a:accent3>
        <a:srgbClr val="8DC8E8"/>
      </a:accent3>
      <a:accent4>
        <a:srgbClr val="FFDA00"/>
      </a:accent4>
      <a:accent5>
        <a:srgbClr val="FDB813"/>
      </a:accent5>
      <a:accent6>
        <a:srgbClr val="A6CE39"/>
      </a:accent6>
      <a:hlink>
        <a:srgbClr val="939598"/>
      </a:hlink>
      <a:folHlink>
        <a:srgbClr val="ED1C24"/>
      </a:folHlink>
    </a:clrScheme>
    <a:fontScheme name="Intel">
      <a:majorFont>
        <a:latin typeface="Neo Sans Intel Light"/>
        <a:ea typeface=""/>
        <a:cs typeface=""/>
      </a:majorFont>
      <a:minorFont>
        <a:latin typeface="Neo Sans Int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000" dirty="0" smtClean="0">
            <a:solidFill>
              <a:schemeClr val="tx2"/>
            </a:solidFill>
            <a:latin typeface="Neo Sans Intel"/>
            <a:cs typeface="Neo Sans Intel"/>
          </a:defRPr>
        </a:defPPr>
      </a:lstStyle>
    </a:txDef>
  </a:objectDefaults>
  <a:extraClrSchemeLst/>
  <a:extLst>
    <a:ext uri="{05A4C25C-085E-4340-85A3-A5531E510DB2}">
      <thm15:themeFamily xmlns:thm15="http://schemas.microsoft.com/office/thememl/2012/main" name="DCG_iINTERNAL-USE-ONLY_WideScrn_v14.potx [Read-Only]" id="{3C66CCB6-11CD-47A2-8FC3-0A9478FD151A}" vid="{409C346E-A4B3-4E3D-9B78-535A48D79B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DCG_iINTERNAL-USE-ONLY_WideScrn_v14</Template>
  <TotalTime>19987</TotalTime>
  <Words>789</Words>
  <Application>Microsoft Office PowerPoint</Application>
  <PresentationFormat>Widescreen</PresentationFormat>
  <Paragraphs>162</Paragraphs>
  <Slides>18</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宋体</vt:lpstr>
      <vt:lpstr>Arial</vt:lpstr>
      <vt:lpstr>Calibri</vt:lpstr>
      <vt:lpstr>Cambria Math</vt:lpstr>
      <vt:lpstr>Lucida Grande</vt:lpstr>
      <vt:lpstr>Neo Sans Intel</vt:lpstr>
      <vt:lpstr>Neo Sans Intel Light</vt:lpstr>
      <vt:lpstr>Neo Sans Intel Medium</vt:lpstr>
      <vt:lpstr>Times New Roman</vt:lpstr>
      <vt:lpstr>Wingdings</vt:lpstr>
      <vt:lpstr>DCG_iINTERNAL-USE-ONLY_WideScrn_v14</vt:lpstr>
      <vt:lpstr>High-performance Parallel Preconditioning for Large-scale Reservoir Simulation Through Multiscale, Architecture-aware Techniques</vt:lpstr>
      <vt:lpstr>Legal Disclaimers</vt:lpstr>
      <vt:lpstr>Bigger problems, faster simulations</vt:lpstr>
      <vt:lpstr>Reservoir Simulation</vt:lpstr>
      <vt:lpstr>Power in hardware, solutions in algorithms</vt:lpstr>
      <vt:lpstr>Reservoir Simulation – Performance Breakdown</vt:lpstr>
      <vt:lpstr>Krylov subspace method-the innermost loop</vt:lpstr>
      <vt:lpstr>The Need for Preconditioners</vt:lpstr>
      <vt:lpstr>Spectral character of the system</vt:lpstr>
      <vt:lpstr>Multiscale Finite Element Solver</vt:lpstr>
      <vt:lpstr>Scalable setup phase</vt:lpstr>
      <vt:lpstr>Scalable solution phase</vt:lpstr>
      <vt:lpstr>SAMG vs. AMS (2x Intel® Xeon® E5-2620 v2) </vt:lpstr>
      <vt:lpstr>PowerPoint Presentation</vt:lpstr>
      <vt:lpstr> </vt:lpstr>
      <vt:lpstr>PowerPoint Presentation</vt:lpstr>
      <vt:lpstr>Summary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MSFE EAGE HPC 2014</dc:title>
  <dc:creator>Abdulrahman</dc:creator>
  <cp:lastModifiedBy>Sewall, Jason</cp:lastModifiedBy>
  <cp:revision>462</cp:revision>
  <dcterms:created xsi:type="dcterms:W3CDTF">2013-03-06T04:16:35Z</dcterms:created>
  <dcterms:modified xsi:type="dcterms:W3CDTF">2015-03-05T16:51:50Z</dcterms:modified>
</cp:coreProperties>
</file>