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9" r:id="rId3"/>
    <p:sldId id="333" r:id="rId4"/>
    <p:sldId id="310" r:id="rId5"/>
    <p:sldId id="320" r:id="rId6"/>
    <p:sldId id="271" r:id="rId7"/>
    <p:sldId id="302" r:id="rId8"/>
    <p:sldId id="276" r:id="rId9"/>
    <p:sldId id="323" r:id="rId10"/>
    <p:sldId id="315" r:id="rId11"/>
    <p:sldId id="316" r:id="rId12"/>
    <p:sldId id="280" r:id="rId13"/>
    <p:sldId id="303" r:id="rId14"/>
    <p:sldId id="324" r:id="rId15"/>
    <p:sldId id="332" r:id="rId16"/>
    <p:sldId id="325" r:id="rId17"/>
    <p:sldId id="326" r:id="rId18"/>
    <p:sldId id="327" r:id="rId19"/>
    <p:sldId id="328" r:id="rId20"/>
    <p:sldId id="305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71" autoAdjust="0"/>
  </p:normalViewPr>
  <p:slideViewPr>
    <p:cSldViewPr>
      <p:cViewPr varScale="1">
        <p:scale>
          <a:sx n="44" d="100"/>
          <a:sy n="44" d="100"/>
        </p:scale>
        <p:origin x="-21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5108B-B147-4F19-88D2-154501494B1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A9949-78C4-4BA8-9057-25E1021A882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4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CONFIDENTIEL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47B6FB0-E17A-4356-962A-F3C3B0C0608F}" type="datetime1">
              <a:rPr lang="en-GB" smtClean="0"/>
              <a:pPr>
                <a:defRPr/>
              </a:pPr>
              <a:t>05/03/2015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All rights reserved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7CE8E36-890F-4793-900D-51FA4D3F801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1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Read 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9949-78C4-4BA8-9057-25E1021A88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9949-78C4-4BA8-9057-25E1021A88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Used</a:t>
            </a:r>
            <a:r>
              <a:rPr lang="fr-FR" dirty="0" smtClean="0"/>
              <a:t> « </a:t>
            </a:r>
            <a:r>
              <a:rPr lang="fr-FR" dirty="0" err="1" smtClean="0"/>
              <a:t>prefetching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9949-78C4-4BA8-9057-25E1021A88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Petits bouts de codes par rapport</a:t>
            </a:r>
            <a:r>
              <a:rPr lang="fr-FR" baseline="0" dirty="0" smtClean="0"/>
              <a:t> au reste, pas de </a:t>
            </a:r>
            <a:r>
              <a:rPr lang="fr-FR" baseline="0" dirty="0" err="1" smtClean="0"/>
              <a:t>filesystem</a:t>
            </a:r>
            <a:r>
              <a:rPr lang="fr-FR" baseline="0" dirty="0" smtClean="0"/>
              <a:t>,…</a:t>
            </a:r>
          </a:p>
          <a:p>
            <a:r>
              <a:rPr lang="fr-FR" baseline="0" dirty="0" smtClean="0"/>
              <a:t>Idée: on prend les </a:t>
            </a:r>
            <a:r>
              <a:rPr lang="fr-FR" baseline="0" dirty="0" err="1" smtClean="0"/>
              <a:t>kernels</a:t>
            </a:r>
            <a:r>
              <a:rPr lang="fr-FR" baseline="0" dirty="0" smtClean="0"/>
              <a:t> sans retoucher le cœur des boucles</a:t>
            </a:r>
          </a:p>
          <a:p>
            <a:r>
              <a:rPr lang="fr-FR" baseline="0" dirty="0" err="1" smtClean="0"/>
              <a:t>Multilevel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decomposition</a:t>
            </a:r>
            <a:endParaRPr lang="fr-FR" baseline="0" dirty="0" smtClean="0"/>
          </a:p>
          <a:p>
            <a:r>
              <a:rPr lang="fr-FR" baseline="0" dirty="0" err="1" smtClean="0"/>
              <a:t>Host_API_Inputs</a:t>
            </a:r>
            <a:r>
              <a:rPr lang="fr-FR" baseline="0" dirty="0" smtClean="0"/>
              <a:t> (*</a:t>
            </a:r>
            <a:r>
              <a:rPr lang="fr-FR" baseline="0" dirty="0" err="1" smtClean="0"/>
              <a:t>kernels</a:t>
            </a:r>
            <a:r>
              <a:rPr lang="fr-FR" baseline="0" dirty="0" smtClean="0"/>
              <a:t> pointer, </a:t>
            </a:r>
            <a:r>
              <a:rPr lang="fr-FR" baseline="0" dirty="0" err="1" smtClean="0"/>
              <a:t>int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rayon_stencil</a:t>
            </a:r>
            <a:r>
              <a:rPr lang="fr-FR" baseline="0" dirty="0" smtClean="0"/>
              <a:t>, matrice_3D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, matrice_3D </a:t>
            </a:r>
            <a:r>
              <a:rPr lang="fr-FR" baseline="0" dirty="0" err="1" smtClean="0"/>
              <a:t>velocity</a:t>
            </a:r>
            <a:r>
              <a:rPr lang="fr-FR" baseline="0" dirty="0" smtClean="0"/>
              <a:t>, ….)</a:t>
            </a:r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the </a:t>
            </a:r>
            <a:r>
              <a:rPr lang="fr-FR" i="1" baseline="0" dirty="0" smtClean="0"/>
              <a:t>« </a:t>
            </a:r>
            <a:r>
              <a:rPr lang="fr-FR" i="1" baseline="0" dirty="0" err="1" smtClean="0"/>
              <a:t>kernels</a:t>
            </a:r>
            <a:r>
              <a:rPr lang="fr-FR" i="1" baseline="0" dirty="0" smtClean="0"/>
              <a:t> » </a:t>
            </a:r>
            <a:r>
              <a:rPr lang="fr-FR" i="0" baseline="0" dirty="0" err="1" smtClean="0"/>
              <a:t>from</a:t>
            </a:r>
            <a:r>
              <a:rPr lang="fr-FR" i="0" baseline="0" dirty="0" smtClean="0"/>
              <a:t> production</a:t>
            </a:r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Kalray</a:t>
            </a:r>
            <a:r>
              <a:rPr lang="fr-FR" dirty="0" smtClean="0"/>
              <a:t> </a:t>
            </a:r>
            <a:r>
              <a:rPr lang="fr-FR" dirty="0" err="1" smtClean="0"/>
              <a:t>sismic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r>
              <a:rPr lang="fr-FR" baseline="0" dirty="0" smtClean="0"/>
              <a:t> : pipeline setup </a:t>
            </a:r>
            <a:r>
              <a:rPr lang="fr-FR" baseline="0" dirty="0" err="1" smtClean="0"/>
              <a:t>dynamically</a:t>
            </a:r>
            <a:r>
              <a:rPr lang="fr-FR" baseline="0" dirty="0" smtClean="0"/>
              <a:t>, synchro, </a:t>
            </a:r>
            <a:r>
              <a:rPr lang="fr-FR" baseline="0" dirty="0" err="1" smtClean="0"/>
              <a:t>kalray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</a:t>
            </a:r>
            <a:r>
              <a:rPr lang="fr-FR" dirty="0" err="1" smtClean="0"/>
              <a:t>atamover</a:t>
            </a:r>
            <a:r>
              <a:rPr lang="fr-FR" dirty="0" smtClean="0"/>
              <a:t>,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 management, call les </a:t>
            </a:r>
            <a:r>
              <a:rPr lang="fr-FR" baseline="0" dirty="0" err="1" smtClean="0"/>
              <a:t>kernels</a:t>
            </a:r>
            <a:r>
              <a:rPr lang="fr-FR" baseline="0" dirty="0" smtClean="0"/>
              <a:t>, synchro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9949-78C4-4BA8-9057-25E1021A88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4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128"/>
            <a:ext cx="6400800" cy="1308089"/>
          </a:xfrm>
        </p:spPr>
        <p:txBody>
          <a:bodyPr/>
          <a:lstStyle>
            <a:lvl1pPr marL="0" indent="0" algn="ctr">
              <a:buNone/>
              <a:defRPr sz="2400" b="1" baseline="0" smtClean="0">
                <a:solidFill>
                  <a:srgbClr val="4B4440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51520" y="2672916"/>
            <a:ext cx="8604956" cy="162018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1588F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772816"/>
            <a:ext cx="7919988" cy="453650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7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3816424" cy="4536504"/>
          </a:xfrm>
        </p:spPr>
        <p:txBody>
          <a:bodyPr/>
          <a:lstStyle>
            <a:lvl1pPr>
              <a:defRPr sz="2400"/>
            </a:lvl1pPr>
            <a:lvl2pPr>
              <a:defRPr sz="2000" baseline="0">
                <a:solidFill>
                  <a:srgbClr val="11588F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6056" y="1772816"/>
            <a:ext cx="3815532" cy="4536504"/>
          </a:xfrm>
        </p:spPr>
        <p:txBody>
          <a:bodyPr/>
          <a:lstStyle>
            <a:lvl1pPr>
              <a:defRPr sz="2400"/>
            </a:lvl1pPr>
            <a:lvl2pPr>
              <a:defRPr sz="2000" baseline="0">
                <a:solidFill>
                  <a:srgbClr val="11588F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3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971550" y="1772816"/>
            <a:ext cx="7921625" cy="453590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0"/>
          </p:nvPr>
        </p:nvSpPr>
        <p:spPr>
          <a:xfrm>
            <a:off x="971550" y="1772816"/>
            <a:ext cx="7921625" cy="4535909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188" y="944724"/>
            <a:ext cx="8281987" cy="828092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8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188" y="944724"/>
            <a:ext cx="8281987" cy="828092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32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1772817"/>
            <a:ext cx="792088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646" y="6525344"/>
            <a:ext cx="8959850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0" dirty="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65" charset="-128"/>
                <a:cs typeface="Arial" pitchFamily="34" charset="0"/>
                <a:sym typeface="Symbol"/>
              </a:rPr>
              <a:t></a:t>
            </a:r>
            <a:r>
              <a:rPr lang="en-US" sz="800" b="0" dirty="0" smtClean="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65" charset="-128"/>
                <a:cs typeface="Arial" pitchFamily="34" charset="0"/>
                <a:sym typeface="Symbol"/>
              </a:rPr>
              <a:t>2010-2015 </a:t>
            </a:r>
            <a:r>
              <a:rPr lang="en-US" sz="800" b="0" dirty="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65" charset="-128"/>
                <a:cs typeface="Arial" pitchFamily="34" charset="0"/>
                <a:sym typeface="Symbol"/>
              </a:rPr>
              <a:t>– Kalray SA All Rights Reserved                                   </a:t>
            </a:r>
            <a:r>
              <a:rPr lang="en-US" sz="800" b="0" dirty="0" smtClean="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65" charset="-128"/>
                <a:cs typeface="Arial" pitchFamily="34" charset="0"/>
                <a:sym typeface="Symbol"/>
              </a:rPr>
              <a:t>  	                                                        	                                                                                                                                        	              </a:t>
            </a:r>
            <a:fld id="{84CC86FF-F203-4456-85C7-FE96C24143BF}" type="slidenum">
              <a:rPr lang="en-US" sz="800" b="0" smtClean="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65" charset="-128"/>
                <a:cs typeface="Arial" pitchFamily="34" charset="0"/>
                <a:sym typeface="Symbol"/>
              </a:rPr>
              <a:pPr>
                <a:defRPr/>
              </a:pPr>
              <a:t>‹N°›</a:t>
            </a:fld>
            <a:r>
              <a:rPr lang="en-US" sz="800" b="0" dirty="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65" charset="-128"/>
                <a:cs typeface="Arial" pitchFamily="34" charset="0"/>
                <a:sym typeface="Symbol"/>
              </a:rPr>
              <a:t> </a:t>
            </a:r>
            <a:endParaRPr lang="en-US" sz="800" b="0" dirty="0">
              <a:solidFill>
                <a:schemeClr val="tx1"/>
              </a:solidFill>
              <a:latin typeface="Source Sans Pro" panose="020B0503030403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737828"/>
            <a:ext cx="7920880" cy="818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7" name="Picture 2" descr="OG-HPC 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6456172"/>
            <a:ext cx="1845009" cy="4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0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11588F"/>
          </a:solidFill>
          <a:latin typeface="Source Sans Pro" panose="020B0503030403020204" pitchFamily="34" charset="0"/>
          <a:ea typeface="MS PGothic" pitchFamily="34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-65" charset="0"/>
          <a:ea typeface="MS PGothic" pitchFamily="34" charset="-128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-65" charset="0"/>
          <a:ea typeface="MS PGothic" pitchFamily="34" charset="-128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-65" charset="0"/>
          <a:ea typeface="MS PGothic" pitchFamily="34" charset="-128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itchFamily="-65" charset="0"/>
          <a:ea typeface="MS PGothic" pitchFamily="34" charset="-128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 Light" pitchFamily="-10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 Light" pitchFamily="-10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 Light" pitchFamily="-10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Myriad Pro Light" pitchFamily="-10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9BC"/>
        </a:buClr>
        <a:buFont typeface="Wingdings" pitchFamily="2" charset="2"/>
        <a:buChar char="§"/>
        <a:defRPr sz="2400">
          <a:solidFill>
            <a:schemeClr val="tx1"/>
          </a:solidFill>
          <a:latin typeface="Source Sans Pro" panose="020B0503030403020204" pitchFamily="34" charset="0"/>
          <a:ea typeface="MS PGothic" pitchFamily="34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9BC"/>
        </a:buClr>
        <a:buFont typeface="Wingdings" pitchFamily="2" charset="2"/>
        <a:buChar char="§"/>
        <a:defRPr sz="2000" baseline="0">
          <a:solidFill>
            <a:srgbClr val="11588F"/>
          </a:solidFill>
          <a:latin typeface="Source Sans Pro" panose="020B0503030403020204" pitchFamily="34" charset="0"/>
          <a:ea typeface="MS PGothic" pitchFamily="34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9BC"/>
        </a:buClr>
        <a:buFont typeface="Wingdings" pitchFamily="2" charset="2"/>
        <a:buChar char="§"/>
        <a:defRPr sz="2000" baseline="0">
          <a:solidFill>
            <a:srgbClr val="4B4440"/>
          </a:solidFill>
          <a:latin typeface="Source Sans Pro" panose="020B0503030403020204" pitchFamily="34" charset="0"/>
          <a:ea typeface="MS PGothic" pitchFamily="34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9BC"/>
        </a:buClr>
        <a:buFont typeface="Wingdings" pitchFamily="2" charset="2"/>
        <a:buChar char="§"/>
        <a:defRPr sz="1600" baseline="0">
          <a:solidFill>
            <a:srgbClr val="4B4440"/>
          </a:solidFill>
          <a:latin typeface="Source Sans Pro" panose="020B0503030403020204" pitchFamily="34" charset="0"/>
          <a:ea typeface="MS PGothic" pitchFamily="34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9BC"/>
        </a:buClr>
        <a:buFont typeface="Wingdings" pitchFamily="2" charset="2"/>
        <a:buChar char="§"/>
        <a:defRPr sz="1600" baseline="0">
          <a:solidFill>
            <a:srgbClr val="4B4440"/>
          </a:solidFill>
          <a:latin typeface="Source Sans Pro" panose="020B0503030403020204" pitchFamily="34" charset="0"/>
          <a:ea typeface="MS PGothic" pitchFamily="34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piercy@kalrayinc.com" TargetMode="External"/><Relationship Id="rId2" Type="http://schemas.openxmlformats.org/officeDocument/2006/relationships/hyperlink" Target="mailto:benoit.ganne@kalrayinc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piercy@kalrayinc.com" TargetMode="External"/><Relationship Id="rId2" Type="http://schemas.openxmlformats.org/officeDocument/2006/relationships/hyperlink" Target="mailto:benoit.ganne@kalrayinc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an explicit RTM stencil computation framework on KALRAY TURBOCARD2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38375"/>
              </p:ext>
            </p:extLst>
          </p:nvPr>
        </p:nvGraphicFramePr>
        <p:xfrm>
          <a:off x="566555" y="4689140"/>
          <a:ext cx="513057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155"/>
                <a:gridCol w="373541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Yann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Kalemkarian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2"/>
                        </a:rPr>
                        <a:t>yann.kalemkarian@kalrayinc.com</a:t>
                      </a:r>
                      <a:endParaRPr lang="en-US" sz="11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Benoît Ganne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2"/>
                        </a:rPr>
                        <a:t>benoit.ganne@kalrayinc.com</a:t>
                      </a:r>
                      <a:endParaRPr lang="en-US" sz="11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Chris Piercy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3"/>
                        </a:rPr>
                        <a:t>christopher.piercy@kalrayinc.com</a:t>
                      </a: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OG-HP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30" y="4668646"/>
            <a:ext cx="31051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076056" y="1448780"/>
            <a:ext cx="3906434" cy="48605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Compiler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 version 4.9</a:t>
            </a:r>
          </a:p>
          <a:p>
            <a:pPr lvl="1"/>
            <a:r>
              <a:rPr lang="en-US" dirty="0" smtClean="0"/>
              <a:t>C89, C99, C++ and Fortran</a:t>
            </a:r>
          </a:p>
          <a:p>
            <a:pPr lvl="1"/>
            <a:r>
              <a:rPr lang="en-US" dirty="0" smtClean="0"/>
              <a:t>GNU Binary utilities 2011 (assembler, linker, </a:t>
            </a:r>
            <a:r>
              <a:rPr lang="en-US" dirty="0" err="1" smtClean="0"/>
              <a:t>objdump</a:t>
            </a:r>
            <a:r>
              <a:rPr lang="en-US" dirty="0" smtClean="0"/>
              <a:t>, </a:t>
            </a:r>
            <a:r>
              <a:rPr lang="en-US" dirty="0" err="1" smtClean="0"/>
              <a:t>objcopy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Standard C libraries: </a:t>
            </a:r>
            <a:r>
              <a:rPr lang="en-US" dirty="0" err="1" smtClean="0"/>
              <a:t>uClibc</a:t>
            </a:r>
            <a:r>
              <a:rPr lang="en-US" dirty="0" smtClean="0"/>
              <a:t>, </a:t>
            </a:r>
            <a:r>
              <a:rPr lang="en-US" dirty="0" err="1" smtClean="0"/>
              <a:t>Newlib</a:t>
            </a:r>
            <a:r>
              <a:rPr lang="en-US" dirty="0" smtClean="0"/>
              <a:t> </a:t>
            </a:r>
            <a:r>
              <a:rPr lang="en-US" dirty="0" smtClean="0"/>
              <a:t>+</a:t>
            </a:r>
            <a:endParaRPr lang="en-US" dirty="0" smtClean="0"/>
          </a:p>
          <a:p>
            <a:pPr lvl="1"/>
            <a:r>
              <a:rPr lang="en-US" dirty="0" smtClean="0"/>
              <a:t>Linear Assembly Optimizer (LAO) for VLIW Optimizations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Debuggers</a:t>
            </a:r>
          </a:p>
          <a:p>
            <a:pPr lvl="1"/>
            <a:r>
              <a:rPr lang="en-US" dirty="0" smtClean="0"/>
              <a:t>GDB version 7.3</a:t>
            </a:r>
          </a:p>
          <a:p>
            <a:pPr lvl="1"/>
            <a:r>
              <a:rPr lang="en-US" dirty="0" smtClean="0"/>
              <a:t>Each core seen as a thread</a:t>
            </a:r>
          </a:p>
          <a:p>
            <a:pPr lvl="1"/>
            <a:r>
              <a:rPr lang="en-US" dirty="0" err="1" smtClean="0"/>
              <a:t>Watchpoint</a:t>
            </a:r>
            <a:r>
              <a:rPr lang="en-US" dirty="0" smtClean="0"/>
              <a:t> / breakpoint/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 trace </a:t>
            </a:r>
          </a:p>
          <a:p>
            <a:pPr lvl="1"/>
            <a:r>
              <a:rPr lang="fr-FR" dirty="0" smtClean="0"/>
              <a:t>Linux Trace </a:t>
            </a:r>
            <a:r>
              <a:rPr lang="fr-FR" dirty="0" err="1" smtClean="0"/>
              <a:t>Toolkit</a:t>
            </a:r>
            <a:r>
              <a:rPr lang="fr-FR" dirty="0" smtClean="0"/>
              <a:t> NG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latency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on </a:t>
            </a:r>
            <a:r>
              <a:rPr lang="fr-FR" dirty="0" err="1" smtClean="0"/>
              <a:t>demand</a:t>
            </a:r>
            <a:r>
              <a:rPr lang="fr-FR" dirty="0" smtClean="0"/>
              <a:t> activation</a:t>
            </a:r>
            <a:endParaRPr lang="en-US" dirty="0" smtClean="0"/>
          </a:p>
          <a:p>
            <a:pPr lvl="1"/>
            <a:r>
              <a:rPr lang="en-US" dirty="0" smtClean="0"/>
              <a:t>Eclipse-based system trace viewer</a:t>
            </a:r>
          </a:p>
          <a:p>
            <a:pPr lvl="1"/>
            <a:r>
              <a:rPr lang="en-US" dirty="0" smtClean="0"/>
              <a:t>Deep insight of execution at system level</a:t>
            </a:r>
          </a:p>
          <a:p>
            <a:pPr lvl="1"/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Compiler, Debuggers &amp; System Trace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0808"/>
            <a:ext cx="4181265" cy="28083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176464" cy="255590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501009"/>
            <a:ext cx="3960440" cy="25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625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MPPA trace viewer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670"/>
            <a:ext cx="9144000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6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" y="1630376"/>
            <a:ext cx="2095500" cy="11239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772816"/>
            <a:ext cx="5039667" cy="4536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OpenMP</a:t>
            </a:r>
            <a:r>
              <a:rPr lang="en-US" dirty="0" smtClean="0"/>
              <a:t> programming model</a:t>
            </a:r>
          </a:p>
          <a:p>
            <a:pPr lvl="1"/>
            <a:r>
              <a:rPr lang="en-US" dirty="0" smtClean="0"/>
              <a:t>GCC / GFORTRAN / G++</a:t>
            </a:r>
          </a:p>
          <a:p>
            <a:endParaRPr lang="en-US" dirty="0" smtClean="0"/>
          </a:p>
          <a:p>
            <a:r>
              <a:rPr lang="en-US" dirty="0" smtClean="0"/>
              <a:t>Dedicated libraries for specific domains</a:t>
            </a:r>
          </a:p>
          <a:p>
            <a:pPr lvl="1"/>
            <a:r>
              <a:rPr lang="en-US" dirty="0" smtClean="0"/>
              <a:t>HEVC</a:t>
            </a:r>
          </a:p>
          <a:p>
            <a:pPr lvl="2"/>
            <a:r>
              <a:rPr lang="en-US" dirty="0" smtClean="0"/>
              <a:t>x265/FFMPEG seamless integration</a:t>
            </a:r>
          </a:p>
          <a:p>
            <a:pPr lvl="1"/>
            <a:r>
              <a:rPr lang="en-US" dirty="0" smtClean="0"/>
              <a:t>Cryptography</a:t>
            </a:r>
          </a:p>
          <a:p>
            <a:pPr lvl="2"/>
            <a:r>
              <a:rPr lang="en-US" dirty="0" err="1" smtClean="0"/>
              <a:t>OpenSSL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Financials Monte </a:t>
            </a:r>
            <a:r>
              <a:rPr lang="en-US" dirty="0" smtClean="0"/>
              <a:t>Carlo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tate-of-the-art optimized RNG libraries</a:t>
            </a:r>
          </a:p>
          <a:p>
            <a:pPr lvl="1"/>
            <a:r>
              <a:rPr lang="en-US" dirty="0" smtClean="0"/>
              <a:t>Oil &amp; Gas seismic migration</a:t>
            </a:r>
          </a:p>
          <a:p>
            <a:pPr lvl="2"/>
            <a:r>
              <a:rPr lang="en-US" b="1" dirty="0" smtClean="0"/>
              <a:t>Optimized stencils libraries</a:t>
            </a:r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the Science, not the code!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4" y="4914165"/>
            <a:ext cx="1620551" cy="14026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3" y="2467629"/>
            <a:ext cx="2559490" cy="646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5" y="4644135"/>
            <a:ext cx="1428750" cy="781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9" y="3564015"/>
            <a:ext cx="2828572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KALRAY TURBOCARD2, serving the Next Generation</a:t>
            </a:r>
            <a:br>
              <a:rPr lang="en-US" dirty="0" smtClean="0"/>
            </a:br>
            <a:r>
              <a:rPr lang="en-US" dirty="0" smtClean="0"/>
              <a:t>Oil and Gas</a:t>
            </a:r>
            <a:endParaRPr lang="en-US" dirty="0"/>
          </a:p>
        </p:txBody>
      </p:sp>
      <p:sp>
        <p:nvSpPr>
          <p:cNvPr id="3" name="Espace réservé du contenu 16"/>
          <p:cNvSpPr txBox="1">
            <a:spLocks/>
          </p:cNvSpPr>
          <p:nvPr/>
        </p:nvSpPr>
        <p:spPr bwMode="auto">
          <a:xfrm>
            <a:off x="206662" y="1780322"/>
            <a:ext cx="4267516" cy="172617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0079B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>
                <a:ea typeface="ＭＳ Ｐゴシック" charset="0"/>
                <a:cs typeface="Arial" pitchFamily="34" charset="0"/>
              </a:rPr>
              <a:t>Optimized </a:t>
            </a:r>
            <a:r>
              <a:rPr lang="en-US" sz="2000" dirty="0">
                <a:ea typeface="ＭＳ Ｐゴシック" charset="0"/>
                <a:cs typeface="Arial" pitchFamily="34" charset="0"/>
              </a:rPr>
              <a:t>core</a:t>
            </a:r>
          </a:p>
          <a:p>
            <a:pPr>
              <a:defRPr/>
            </a:pPr>
            <a:r>
              <a:rPr lang="en-US" sz="1600" dirty="0">
                <a:solidFill>
                  <a:srgbClr val="0079BC"/>
                </a:solidFill>
                <a:ea typeface="ＭＳ Ｐゴシック" charset="0"/>
                <a:cs typeface="Arial" pitchFamily="34" charset="0"/>
              </a:rPr>
              <a:t>Massively </a:t>
            </a:r>
            <a:r>
              <a:rPr lang="en-US" sz="1600" dirty="0" smtClean="0">
                <a:solidFill>
                  <a:srgbClr val="0079BC"/>
                </a:solidFill>
                <a:ea typeface="ＭＳ Ｐゴシック" charset="0"/>
                <a:cs typeface="Arial" pitchFamily="34" charset="0"/>
              </a:rPr>
              <a:t>Parallel: 1024 </a:t>
            </a:r>
            <a:r>
              <a:rPr lang="en-US" sz="1600" dirty="0">
                <a:solidFill>
                  <a:srgbClr val="0079BC"/>
                </a:solidFill>
                <a:ea typeface="ＭＳ Ｐゴシック" charset="0"/>
                <a:cs typeface="Arial" pitchFamily="34" charset="0"/>
              </a:rPr>
              <a:t>compute cores</a:t>
            </a:r>
          </a:p>
          <a:p>
            <a:r>
              <a:rPr lang="en-US" sz="1600" dirty="0">
                <a:solidFill>
                  <a:srgbClr val="0079BC"/>
                </a:solidFill>
                <a:ea typeface="ＭＳ Ｐゴシック" charset="0"/>
                <a:cs typeface="Arial" pitchFamily="34" charset="0"/>
              </a:rPr>
              <a:t>No branching / SIMD penalty</a:t>
            </a:r>
          </a:p>
          <a:p>
            <a:r>
              <a:rPr lang="en-US" sz="1600" dirty="0">
                <a:solidFill>
                  <a:srgbClr val="0079BC"/>
                </a:solidFill>
                <a:ea typeface="ＭＳ Ｐゴシック" charset="0"/>
                <a:cs typeface="Arial" pitchFamily="34" charset="0"/>
              </a:rPr>
              <a:t>IEEE-754 </a:t>
            </a:r>
            <a:r>
              <a:rPr lang="en-US" sz="1600" dirty="0" smtClean="0">
                <a:solidFill>
                  <a:srgbClr val="0079BC"/>
                </a:solidFill>
                <a:ea typeface="ＭＳ Ｐゴシック" charset="0"/>
                <a:cs typeface="Arial" pitchFamily="34" charset="0"/>
              </a:rPr>
              <a:t>SP/DP FPU</a:t>
            </a:r>
            <a:endParaRPr lang="en-US" sz="1600" dirty="0">
              <a:solidFill>
                <a:srgbClr val="0079BC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Espace réservé du contenu 16"/>
          <p:cNvSpPr txBox="1">
            <a:spLocks/>
          </p:cNvSpPr>
          <p:nvPr/>
        </p:nvSpPr>
        <p:spPr bwMode="auto">
          <a:xfrm>
            <a:off x="211397" y="4041067"/>
            <a:ext cx="4262779" cy="181973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0079B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>
                <a:ea typeface="ＭＳ Ｐゴシック" charset="0"/>
                <a:cs typeface="Arial" pitchFamily="34" charset="0"/>
              </a:rPr>
              <a:t>High </a:t>
            </a:r>
            <a:r>
              <a:rPr lang="en-US" sz="2000" dirty="0">
                <a:ea typeface="ＭＳ Ｐゴシック" charset="0"/>
                <a:cs typeface="Arial" pitchFamily="34" charset="0"/>
              </a:rPr>
              <a:t>density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>
                <a:ea typeface="ＭＳ Ｐゴシック" charset="0"/>
                <a:cs typeface="Arial" pitchFamily="34" charset="0"/>
              </a:rPr>
              <a:t>High computation capability with low power consumption Turbocard2:</a:t>
            </a:r>
          </a:p>
          <a:p>
            <a:pPr marL="760050" lvl="2">
              <a:spcBef>
                <a:spcPts val="0"/>
              </a:spcBef>
              <a:defRPr/>
            </a:pPr>
            <a:r>
              <a:rPr lang="en-US" sz="1600" dirty="0">
                <a:ea typeface="ＭＳ Ｐゴシック" charset="0"/>
                <a:cs typeface="Arial" pitchFamily="34" charset="0"/>
              </a:rPr>
              <a:t>1TFlops for Turbocard2</a:t>
            </a:r>
          </a:p>
          <a:p>
            <a:pPr marL="760050" lvl="2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100W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32GB of 8-channels DDR3 on board</a:t>
            </a:r>
            <a:endParaRPr lang="en-US" sz="1600" dirty="0">
              <a:ea typeface="ＭＳ Ｐゴシック" charset="0"/>
              <a:cs typeface="Arial" pitchFamily="34" charset="0"/>
            </a:endParaRPr>
          </a:p>
        </p:txBody>
      </p:sp>
      <p:sp>
        <p:nvSpPr>
          <p:cNvPr id="5" name="Espace réservé du contenu 16"/>
          <p:cNvSpPr txBox="1">
            <a:spLocks/>
          </p:cNvSpPr>
          <p:nvPr/>
        </p:nvSpPr>
        <p:spPr bwMode="auto">
          <a:xfrm>
            <a:off x="4778897" y="1772816"/>
            <a:ext cx="4243275" cy="175259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0079B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>
                <a:ea typeface="ＭＳ Ｐゴシック" charset="0"/>
                <a:cs typeface="Arial" pitchFamily="34" charset="0"/>
              </a:rPr>
              <a:t>Performance </a:t>
            </a:r>
            <a:r>
              <a:rPr lang="en-US" sz="2000" dirty="0">
                <a:ea typeface="ＭＳ Ｐゴシック" charset="0"/>
                <a:cs typeface="Arial" pitchFamily="34" charset="0"/>
              </a:rPr>
              <a:t>Scalability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>
                <a:ea typeface="ＭＳ Ｐゴシック" charset="0"/>
                <a:cs typeface="Arial" pitchFamily="34" charset="0"/>
              </a:rPr>
              <a:t>Linear scaling with number of cores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>
                <a:ea typeface="ＭＳ Ｐゴシック" charset="0"/>
                <a:cs typeface="Arial" pitchFamily="34" charset="0"/>
              </a:rPr>
              <a:t>Network on chip extension (</a:t>
            </a:r>
            <a:r>
              <a:rPr lang="en-US" sz="1600" dirty="0" err="1">
                <a:ea typeface="ＭＳ Ｐゴシック" charset="0"/>
                <a:cs typeface="Arial" pitchFamily="34" charset="0"/>
              </a:rPr>
              <a:t>NoCX</a:t>
            </a:r>
            <a:r>
              <a:rPr lang="en-US" sz="1600" dirty="0">
                <a:ea typeface="ＭＳ Ｐゴシック" charset="0"/>
                <a:cs typeface="Arial" pitchFamily="34" charset="0"/>
              </a:rPr>
              <a:t>) for </a:t>
            </a:r>
            <a:r>
              <a:rPr lang="en-US" sz="1600" dirty="0" smtClean="0">
                <a:ea typeface="ＭＳ Ｐゴシック" charset="0"/>
                <a:cs typeface="Arial" pitchFamily="34" charset="0"/>
              </a:rPr>
              <a:t>Multi-TURBOCARD2 systems</a:t>
            </a:r>
            <a:endParaRPr lang="en-US" sz="1600" dirty="0"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Espace réservé du contenu 16"/>
          <p:cNvSpPr txBox="1">
            <a:spLocks/>
          </p:cNvSpPr>
          <p:nvPr/>
        </p:nvSpPr>
        <p:spPr bwMode="auto">
          <a:xfrm>
            <a:off x="4764134" y="4045784"/>
            <a:ext cx="4262779" cy="181973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0079B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>
                <a:ea typeface="ＭＳ Ｐゴシック" charset="0"/>
                <a:cs typeface="Arial" pitchFamily="34" charset="0"/>
              </a:rPr>
              <a:t>     </a:t>
            </a:r>
            <a:r>
              <a:rPr lang="en-US" sz="2200" dirty="0" smtClean="0">
                <a:ea typeface="ＭＳ Ｐゴシック" charset="0"/>
                <a:cs typeface="Arial" pitchFamily="34" charset="0"/>
              </a:rPr>
              <a:t>Software </a:t>
            </a:r>
            <a:r>
              <a:rPr lang="en-US" sz="2200" dirty="0">
                <a:ea typeface="ＭＳ Ｐゴシック" charset="0"/>
                <a:cs typeface="Arial" pitchFamily="34" charset="0"/>
              </a:rPr>
              <a:t>reuse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>
                <a:ea typeface="ＭＳ Ｐゴシック" charset="0"/>
                <a:cs typeface="Arial" pitchFamily="34" charset="0"/>
              </a:rPr>
              <a:t>Reuse existing </a:t>
            </a:r>
            <a:r>
              <a:rPr lang="en-US" sz="1600" dirty="0" smtClean="0">
                <a:ea typeface="ＭＳ Ｐゴシック" charset="0"/>
                <a:cs typeface="Arial" pitchFamily="34" charset="0"/>
              </a:rPr>
              <a:t>seismic kernels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C/C++/Fortran</a:t>
            </a:r>
          </a:p>
          <a:p>
            <a:pPr marL="760050" lvl="2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GCC/GFORTRAN 4.9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OpenMP-3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Full-flavored debug environment</a:t>
            </a:r>
          </a:p>
          <a:p>
            <a:pPr marL="760050" lvl="2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GDB</a:t>
            </a:r>
          </a:p>
          <a:p>
            <a:pPr marL="360000" lvl="1">
              <a:spcBef>
                <a:spcPts val="0"/>
              </a:spcBef>
              <a:defRPr/>
            </a:pPr>
            <a:r>
              <a:rPr lang="en-US" sz="1600" dirty="0" smtClean="0">
                <a:ea typeface="ＭＳ Ｐゴシック" charset="0"/>
                <a:cs typeface="Arial" pitchFamily="34" charset="0"/>
              </a:rPr>
              <a:t>Flexible trace system</a:t>
            </a:r>
            <a:endParaRPr lang="en-US" sz="1600" dirty="0">
              <a:ea typeface="ＭＳ Ｐゴシック" charset="0"/>
              <a:cs typeface="Arial" pitchFamily="34" charset="0"/>
            </a:endParaRPr>
          </a:p>
          <a:p>
            <a:pPr marL="360000" lvl="1">
              <a:spcBef>
                <a:spcPts val="0"/>
              </a:spcBef>
              <a:defRPr/>
            </a:pPr>
            <a:endParaRPr lang="en-US" sz="1600" dirty="0">
              <a:ea typeface="ＭＳ Ｐゴシック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447" y="3309024"/>
            <a:ext cx="1283120" cy="947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: Seismic processing on MPPA (single chip)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1500" y="1857959"/>
            <a:ext cx="40054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400" dirty="0"/>
              <a:t>Marcio Castro, Fabrice Dupros, Emilio Francesquini,</a:t>
            </a:r>
            <a:r>
              <a:rPr lang="fr-FR" sz="1400" dirty="0"/>
              <a:t> </a:t>
            </a:r>
            <a:r>
              <a:rPr lang="vi-VN" sz="1400" dirty="0"/>
              <a:t>Jean-Fran</a:t>
            </a:r>
            <a:r>
              <a:rPr lang="fr-FR" sz="1400" dirty="0"/>
              <a:t>ç</a:t>
            </a:r>
            <a:r>
              <a:rPr lang="vi-VN" sz="1400" dirty="0"/>
              <a:t>ois M</a:t>
            </a:r>
            <a:r>
              <a:rPr lang="fr-FR" sz="1400" dirty="0"/>
              <a:t>é</a:t>
            </a:r>
            <a:r>
              <a:rPr lang="vi-VN" sz="1400" dirty="0"/>
              <a:t>haut</a:t>
            </a:r>
            <a:r>
              <a:rPr lang="fr-FR" sz="1400" dirty="0"/>
              <a:t>,</a:t>
            </a:r>
            <a:r>
              <a:rPr lang="vi-VN" sz="1400" dirty="0"/>
              <a:t> and Philippe O. A. </a:t>
            </a:r>
            <a:r>
              <a:rPr lang="vi-VN" sz="1400" dirty="0" smtClean="0"/>
              <a:t>Navaux</a:t>
            </a:r>
            <a:r>
              <a:rPr lang="fr-FR" sz="1400" i="1" dirty="0" smtClean="0"/>
              <a:t>: </a:t>
            </a:r>
            <a:r>
              <a:rPr lang="en-US" sz="1400" i="1" dirty="0" smtClean="0"/>
              <a:t>Energy </a:t>
            </a:r>
            <a:r>
              <a:rPr lang="en-US" sz="1400" i="1" dirty="0"/>
              <a:t>Efficient Seismic Wave Propagation Simulation on a Low-power </a:t>
            </a:r>
            <a:r>
              <a:rPr lang="en-US" sz="1400" i="1" dirty="0" err="1"/>
              <a:t>Manycore</a:t>
            </a:r>
            <a:r>
              <a:rPr lang="en-US" sz="1400" i="1" dirty="0"/>
              <a:t> Processor</a:t>
            </a:r>
            <a:r>
              <a:rPr lang="en-US" sz="1400" dirty="0"/>
              <a:t>, </a:t>
            </a:r>
            <a:r>
              <a:rPr lang="en-US" sz="1400" dirty="0" smtClean="0"/>
              <a:t>Europar14 (Aug 2014), Portugal</a:t>
            </a: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43" y="1583795"/>
            <a:ext cx="4724342" cy="16664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" y="3442068"/>
            <a:ext cx="4542782" cy="30325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3647443"/>
            <a:ext cx="4185465" cy="26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: Seismic processing on MPPA (single chip)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1500" y="1857959"/>
            <a:ext cx="40054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400" dirty="0"/>
              <a:t>Marcio Castro, Fabrice Dupros, Emilio Francesquini,</a:t>
            </a:r>
            <a:r>
              <a:rPr lang="fr-FR" sz="1400" dirty="0"/>
              <a:t> </a:t>
            </a:r>
            <a:r>
              <a:rPr lang="vi-VN" sz="1400" dirty="0"/>
              <a:t>Jean-Fran</a:t>
            </a:r>
            <a:r>
              <a:rPr lang="fr-FR" sz="1400" dirty="0"/>
              <a:t>ç</a:t>
            </a:r>
            <a:r>
              <a:rPr lang="vi-VN" sz="1400" dirty="0"/>
              <a:t>ois M</a:t>
            </a:r>
            <a:r>
              <a:rPr lang="fr-FR" sz="1400" dirty="0"/>
              <a:t>é</a:t>
            </a:r>
            <a:r>
              <a:rPr lang="vi-VN" sz="1400" dirty="0"/>
              <a:t>haut</a:t>
            </a:r>
            <a:r>
              <a:rPr lang="fr-FR" sz="1400" dirty="0"/>
              <a:t>,</a:t>
            </a:r>
            <a:r>
              <a:rPr lang="vi-VN" sz="1400" dirty="0"/>
              <a:t> and Philippe O. A. </a:t>
            </a:r>
            <a:r>
              <a:rPr lang="vi-VN" sz="1400" dirty="0" smtClean="0"/>
              <a:t>Navaux</a:t>
            </a:r>
            <a:r>
              <a:rPr lang="fr-FR" sz="1400" i="1" dirty="0" smtClean="0"/>
              <a:t>: </a:t>
            </a:r>
            <a:r>
              <a:rPr lang="en-US" sz="1400" i="1" dirty="0" smtClean="0"/>
              <a:t>Energy </a:t>
            </a:r>
            <a:r>
              <a:rPr lang="en-US" sz="1400" i="1" dirty="0"/>
              <a:t>Efficient Seismic Wave Propagation Simulation on a Low-power </a:t>
            </a:r>
            <a:r>
              <a:rPr lang="en-US" sz="1400" i="1" dirty="0" err="1"/>
              <a:t>Manycore</a:t>
            </a:r>
            <a:r>
              <a:rPr lang="en-US" sz="1400" i="1" dirty="0"/>
              <a:t> Processor</a:t>
            </a:r>
            <a:r>
              <a:rPr lang="en-US" sz="1400" dirty="0"/>
              <a:t>, </a:t>
            </a:r>
            <a:r>
              <a:rPr lang="en-US" sz="1400" dirty="0" smtClean="0"/>
              <a:t>Europar14 (Aug 2014), Portugal</a:t>
            </a: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43" y="1583795"/>
            <a:ext cx="4724342" cy="16664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" y="3442068"/>
            <a:ext cx="4542782" cy="30325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3647443"/>
            <a:ext cx="4185465" cy="2616872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H="1">
            <a:off x="3581890" y="5544235"/>
            <a:ext cx="63125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6545" y="1772816"/>
            <a:ext cx="7919988" cy="4536504"/>
          </a:xfrm>
        </p:spPr>
        <p:txBody>
          <a:bodyPr/>
          <a:lstStyle/>
          <a:p>
            <a:r>
              <a:rPr lang="en-US" dirty="0" smtClean="0"/>
              <a:t>Stencil computation is mostly IO-bound</a:t>
            </a:r>
          </a:p>
          <a:p>
            <a:pPr lvl="1"/>
            <a:r>
              <a:rPr lang="en-US" dirty="0" smtClean="0"/>
              <a:t>Memory speed is the bottleneck</a:t>
            </a:r>
          </a:p>
          <a:p>
            <a:pPr lvl="1"/>
            <a:r>
              <a:rPr lang="en-US" dirty="0" smtClean="0"/>
              <a:t>Prefetching scheme to overlap communication and computation</a:t>
            </a:r>
          </a:p>
          <a:p>
            <a:r>
              <a:rPr lang="en-US" dirty="0" smtClean="0"/>
              <a:t>Improve previous work by optimizing memory use</a:t>
            </a:r>
          </a:p>
          <a:p>
            <a:pPr lvl="1"/>
            <a:r>
              <a:rPr lang="en-US" dirty="0" smtClean="0"/>
              <a:t>Use maximum DDR channels </a:t>
            </a:r>
          </a:p>
          <a:p>
            <a:pPr lvl="1"/>
            <a:r>
              <a:rPr lang="en-US" dirty="0" smtClean="0"/>
              <a:t>Improve compute vs bandwidth ratio with time skewing</a:t>
            </a:r>
          </a:p>
          <a:p>
            <a:pPr lvl="2"/>
            <a:r>
              <a:rPr lang="en-US" dirty="0" smtClean="0"/>
              <a:t>3.5K: time skewing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through pipelining</a:t>
            </a:r>
          </a:p>
          <a:p>
            <a:pPr lvl="1"/>
            <a:r>
              <a:rPr lang="en-US" dirty="0" smtClean="0"/>
              <a:t>Leverage TURBOCARD2</a:t>
            </a:r>
          </a:p>
          <a:p>
            <a:pPr marL="457200" lvl="1" indent="0">
              <a:buNone/>
            </a:pPr>
            <a:r>
              <a:rPr lang="en-US"/>
              <a:t> </a:t>
            </a:r>
            <a:r>
              <a:rPr lang="en-US" smtClean="0"/>
              <a:t>     architecture,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on TURBOCARD2</a:t>
            </a:r>
            <a:endParaRPr lang="en-US" dirty="0"/>
          </a:p>
        </p:txBody>
      </p:sp>
      <p:pic>
        <p:nvPicPr>
          <p:cNvPr id="4" name="Picture" descr="A description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957" y="4135507"/>
            <a:ext cx="4752528" cy="24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556190" y="6103881"/>
            <a:ext cx="495055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 smtClean="0">
                <a:latin typeface="Arial Black" panose="020B0A04020102020204" pitchFamily="34" charset="0"/>
              </a:rPr>
              <a:t>- 6R</a:t>
            </a:r>
            <a:endParaRPr lang="en-US" sz="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on TURBOCARD2</a:t>
            </a:r>
            <a:endParaRPr lang="en-US" dirty="0"/>
          </a:p>
        </p:txBody>
      </p:sp>
      <p:grpSp>
        <p:nvGrpSpPr>
          <p:cNvPr id="238" name="Groupe 237"/>
          <p:cNvGrpSpPr/>
          <p:nvPr/>
        </p:nvGrpSpPr>
        <p:grpSpPr>
          <a:xfrm>
            <a:off x="1246735" y="2053799"/>
            <a:ext cx="5800540" cy="4183513"/>
            <a:chOff x="258641" y="1412776"/>
            <a:chExt cx="6689333" cy="4824536"/>
          </a:xfrm>
        </p:grpSpPr>
        <p:sp>
          <p:nvSpPr>
            <p:cNvPr id="121" name="Rectangle 120"/>
            <p:cNvSpPr/>
            <p:nvPr/>
          </p:nvSpPr>
          <p:spPr>
            <a:xfrm>
              <a:off x="1835696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307021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78346" y="1556792"/>
              <a:ext cx="360040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49671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720996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92321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663646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134971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06296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077621" y="1556792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835696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307021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778346" y="2027181"/>
              <a:ext cx="360040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249671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720996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92321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663646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134971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606296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077621" y="202718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835696" y="2467421"/>
              <a:ext cx="360040" cy="36004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307021" y="2467421"/>
              <a:ext cx="360040" cy="36004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778346" y="2467421"/>
              <a:ext cx="360040" cy="36004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249671" y="2467421"/>
              <a:ext cx="360040" cy="36004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720996" y="2467421"/>
              <a:ext cx="360040" cy="36004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2321" y="246742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663646" y="246742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134971" y="246742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606296" y="246742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077621" y="2467421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835696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307021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78346" y="2937810"/>
              <a:ext cx="360040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249671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720996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192321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663646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134971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606296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077621" y="2937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35696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307021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778346" y="3405810"/>
              <a:ext cx="360040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249671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720996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192321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663646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134971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06296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077621" y="3405810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835696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307021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778346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49671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720996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2321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663646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134971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606296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077621" y="387619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835696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307021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778346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49671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720996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92321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63646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34971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606296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077621" y="4316439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835696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307021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778346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249671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720996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192321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663646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134971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606296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077621" y="4786828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835696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307021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778346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249671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720996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192321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663646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134971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606296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077621" y="5269676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835696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307021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778346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249671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20996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192321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663646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134971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606296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077621" y="5740065"/>
              <a:ext cx="360040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1" name="Groupe 220"/>
            <p:cNvGrpSpPr/>
            <p:nvPr/>
          </p:nvGrpSpPr>
          <p:grpSpPr>
            <a:xfrm>
              <a:off x="258641" y="2337496"/>
              <a:ext cx="1539497" cy="1200628"/>
              <a:chOff x="1875520" y="1228587"/>
              <a:chExt cx="1539497" cy="1200628"/>
            </a:xfrm>
          </p:grpSpPr>
          <p:cxnSp>
            <p:nvCxnSpPr>
              <p:cNvPr id="222" name="Connecteur droit avec flèche 221"/>
              <p:cNvCxnSpPr/>
              <p:nvPr/>
            </p:nvCxnSpPr>
            <p:spPr>
              <a:xfrm flipV="1">
                <a:off x="1875520" y="1228587"/>
                <a:ext cx="2" cy="1200628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7964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3" name="Connecteur droit avec flèche 222"/>
              <p:cNvCxnSpPr/>
              <p:nvPr/>
            </p:nvCxnSpPr>
            <p:spPr>
              <a:xfrm>
                <a:off x="1875522" y="2396178"/>
                <a:ext cx="1112302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8064A2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224" name="ZoneTexte 223"/>
              <p:cNvSpPr txBox="1"/>
              <p:nvPr/>
            </p:nvSpPr>
            <p:spPr>
              <a:xfrm>
                <a:off x="1894465" y="1228587"/>
                <a:ext cx="876639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x</a:t>
                </a:r>
              </a:p>
            </p:txBody>
          </p:sp>
          <p:sp>
            <p:nvSpPr>
              <p:cNvPr id="225" name="ZoneTexte 224"/>
              <p:cNvSpPr txBox="1"/>
              <p:nvPr/>
            </p:nvSpPr>
            <p:spPr>
              <a:xfrm>
                <a:off x="2538378" y="1773680"/>
                <a:ext cx="876639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y</a:t>
                </a:r>
              </a:p>
            </p:txBody>
          </p:sp>
        </p:grpSp>
        <p:sp>
          <p:nvSpPr>
            <p:cNvPr id="226" name="Rectangle 225"/>
            <p:cNvSpPr/>
            <p:nvPr/>
          </p:nvSpPr>
          <p:spPr>
            <a:xfrm>
              <a:off x="1691680" y="1412776"/>
              <a:ext cx="4896544" cy="4824536"/>
            </a:xfrm>
            <a:prstGeom prst="rect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667061" y="2387221"/>
              <a:ext cx="2939235" cy="3352844"/>
            </a:xfrm>
            <a:prstGeom prst="rect">
              <a:avLst/>
            </a:prstGeom>
            <a:solidFill>
              <a:srgbClr val="9BBB59">
                <a:alpha val="5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2" name="Connecteur droit avec flèche 231"/>
            <p:cNvCxnSpPr>
              <a:stCxn id="139" idx="2"/>
              <a:endCxn id="219" idx="0"/>
            </p:cNvCxnSpPr>
            <p:nvPr/>
          </p:nvCxnSpPr>
          <p:spPr>
            <a:xfrm>
              <a:off x="5786316" y="2387221"/>
              <a:ext cx="0" cy="3352844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33" name="ZoneTexte 232"/>
            <p:cNvSpPr txBox="1"/>
            <p:nvPr/>
          </p:nvSpPr>
          <p:spPr>
            <a:xfrm>
              <a:off x="5819320" y="3585830"/>
              <a:ext cx="1128654" cy="532404"/>
            </a:xfrm>
            <a:prstGeom prst="rect">
              <a:avLst/>
            </a:prstGeom>
            <a:solidFill>
              <a:sysClr val="window" lastClr="FFFFFF">
                <a:alpha val="4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dimX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234" name="ZoneTexte 233"/>
            <p:cNvSpPr txBox="1"/>
            <p:nvPr/>
          </p:nvSpPr>
          <p:spPr>
            <a:xfrm>
              <a:off x="3752227" y="1572400"/>
              <a:ext cx="1091438" cy="532404"/>
            </a:xfrm>
            <a:prstGeom prst="rect">
              <a:avLst/>
            </a:prstGeom>
            <a:solidFill>
              <a:sysClr val="window" lastClr="FFFFFF">
                <a:alpha val="4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dimX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cxnSp>
          <p:nvCxnSpPr>
            <p:cNvPr id="235" name="Connecteur droit avec flèche 234"/>
            <p:cNvCxnSpPr>
              <a:stCxn id="139" idx="1"/>
              <a:endCxn id="133" idx="1"/>
            </p:cNvCxnSpPr>
            <p:nvPr/>
          </p:nvCxnSpPr>
          <p:spPr>
            <a:xfrm flipH="1">
              <a:off x="2778346" y="2207201"/>
              <a:ext cx="2827950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36" name="Connecteur droit avec flèche 235"/>
            <p:cNvCxnSpPr/>
            <p:nvPr/>
          </p:nvCxnSpPr>
          <p:spPr>
            <a:xfrm flipH="1">
              <a:off x="1808494" y="2207201"/>
              <a:ext cx="831364" cy="1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37" name="ZoneTexte 236"/>
            <p:cNvSpPr txBox="1"/>
            <p:nvPr/>
          </p:nvSpPr>
          <p:spPr>
            <a:xfrm>
              <a:off x="2027308" y="1628800"/>
              <a:ext cx="384451" cy="532404"/>
            </a:xfrm>
            <a:prstGeom prst="rect">
              <a:avLst/>
            </a:prstGeom>
            <a:solidFill>
              <a:sysClr val="window" lastClr="FFFFFF">
                <a:alpha val="4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3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538790"/>
                <a:ext cx="8172400" cy="47255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ISO-3DFD </a:t>
                </a:r>
                <a:r>
                  <a:rPr lang="en-US" dirty="0" smtClean="0"/>
                  <a:t>example</a:t>
                </a:r>
              </a:p>
              <a:p>
                <a:pPr lvl="1"/>
                <a:r>
                  <a:rPr lang="en-US" dirty="0" smtClean="0"/>
                  <a:t>Implemented on the MPPA using C compiler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domain and velocity matrix, </a:t>
                </a:r>
                <a:r>
                  <a:rPr lang="en-US" dirty="0" err="1" smtClean="0"/>
                  <a:t>dimX</a:t>
                </a:r>
                <a:r>
                  <a:rPr lang="en-US" dirty="0" smtClean="0"/>
                  <a:t> = 152, R = 4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2.5D combined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𝑅𝑒𝑎𝑑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/>
                      </a:rPr>
                      <m:t>𝑊𝑟𝑖𝑡𝑒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𝑇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b="0" i="1" smtClean="0">
                        <a:latin typeface="Cambria Math"/>
                      </a:rPr>
                      <m:t>𝑍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 ×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𝑑𝑖𝑚𝑋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/>
                        <a:ea typeface="Cambria Math"/>
                      </a:rPr>
                      <m:t>×(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𝑑𝑖𝑚𝑋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+2×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𝑑𝑖𝑚𝑋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3.5K combined bandwidth, 2 </a:t>
                </a:r>
                <a:r>
                  <a:rPr lang="en-US" dirty="0" err="1" smtClean="0"/>
                  <a:t>timesteps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𝑅𝑒𝑎𝑑</m:t>
                    </m:r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𝑊𝑟𝑖𝑡𝑒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i="1">
                        <a:latin typeface="Cambria Math"/>
                      </a:rPr>
                      <m:t>𝑍</m:t>
                    </m:r>
                    <m:r>
                      <a:rPr lang="fr-FR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 ×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𝑌</m:t>
                        </m:r>
                      </m:num>
                      <m:den>
                        <m:sSup>
                          <m:sSupPr>
                            <m:ctrlPr>
                              <a:rPr lang="fr-F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𝑑𝑖𝑚𝑋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𝑑𝑖𝑚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2×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𝑑𝑖𝑚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𝑤𝑖𝑡h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𝑑𝑖𝑚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𝑑𝑖𝑚𝑋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−2×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Theorical</a:t>
                </a:r>
                <a:r>
                  <a:rPr lang="en-US" dirty="0" smtClean="0"/>
                  <a:t> ratio vs 2.5D: </a:t>
                </a:r>
                <a:r>
                  <a:rPr lang="en-US" b="1" dirty="0" smtClean="0"/>
                  <a:t>30% </a:t>
                </a:r>
                <a:r>
                  <a:rPr lang="en-US" dirty="0" smtClean="0"/>
                  <a:t>less bandwidth needed</a:t>
                </a:r>
              </a:p>
              <a:p>
                <a:pPr lvl="1"/>
                <a:r>
                  <a:rPr lang="en-US" dirty="0" smtClean="0"/>
                  <a:t>Experimental results: </a:t>
                </a:r>
                <a:r>
                  <a:rPr lang="en-US" b="1" dirty="0" smtClean="0"/>
                  <a:t>53% </a:t>
                </a:r>
                <a:r>
                  <a:rPr lang="en-US" dirty="0" smtClean="0"/>
                  <a:t>of performance increase </a:t>
                </a:r>
              </a:p>
              <a:p>
                <a:pPr lvl="1"/>
                <a:r>
                  <a:rPr lang="en-US" b="1" dirty="0" smtClean="0"/>
                  <a:t>5.6 </a:t>
                </a:r>
                <a:r>
                  <a:rPr lang="en-US" b="1" dirty="0" err="1" smtClean="0"/>
                  <a:t>Gcells</a:t>
                </a:r>
                <a:r>
                  <a:rPr lang="en-US" b="1" dirty="0" smtClean="0"/>
                  <a:t>/sec</a:t>
                </a:r>
                <a:r>
                  <a:rPr lang="en-US" dirty="0" smtClean="0"/>
                  <a:t>, which makes </a:t>
                </a:r>
                <a:r>
                  <a:rPr lang="en-US" i="1" dirty="0" smtClean="0"/>
                  <a:t>0.07 </a:t>
                </a:r>
                <a:r>
                  <a:rPr lang="en-US" i="1" dirty="0" err="1" smtClean="0"/>
                  <a:t>Gcells</a:t>
                </a:r>
                <a:r>
                  <a:rPr lang="en-US" i="1" dirty="0" smtClean="0"/>
                  <a:t>/s/watt on </a:t>
                </a:r>
                <a:r>
                  <a:rPr lang="en-US" i="1" dirty="0" err="1" smtClean="0"/>
                  <a:t>Turbocard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538790"/>
                <a:ext cx="8172400" cy="4725525"/>
              </a:xfrm>
              <a:blipFill rotWithShape="1">
                <a:blip r:embed="rId2"/>
                <a:stretch>
                  <a:fillRect l="-746" t="-1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on TURBOCARD2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Multi-level domain decomposition is </a:t>
            </a:r>
            <a:r>
              <a:rPr lang="en-US" dirty="0" smtClean="0"/>
              <a:t>cumbersome</a:t>
            </a:r>
            <a:endParaRPr lang="en-US" dirty="0" smtClean="0"/>
          </a:p>
          <a:p>
            <a:r>
              <a:rPr lang="en-US" dirty="0" smtClean="0"/>
              <a:t>Optimization is hard on many </a:t>
            </a:r>
            <a:r>
              <a:rPr lang="en-US" dirty="0" smtClean="0"/>
              <a:t>platforms despite having tools</a:t>
            </a:r>
            <a:endParaRPr lang="en-US" dirty="0" smtClean="0"/>
          </a:p>
          <a:p>
            <a:pPr lvl="1"/>
            <a:r>
              <a:rPr lang="en-US" dirty="0" smtClean="0"/>
              <a:t>Halo </a:t>
            </a:r>
            <a:r>
              <a:rPr lang="en-US" dirty="0" smtClean="0"/>
              <a:t>sharing,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 smtClean="0"/>
              <a:t>skewing,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 err="1" smtClean="0"/>
              <a:t>datamovement</a:t>
            </a:r>
            <a:r>
              <a:rPr lang="en-US" dirty="0" smtClean="0"/>
              <a:t>, maximize the efficiency</a:t>
            </a:r>
            <a:r>
              <a:rPr lang="en-US" dirty="0"/>
              <a:t> </a:t>
            </a:r>
            <a:r>
              <a:rPr lang="en-US" dirty="0" smtClean="0"/>
              <a:t>by reuse</a:t>
            </a:r>
            <a:endParaRPr lang="en-US" dirty="0"/>
          </a:p>
          <a:p>
            <a:r>
              <a:rPr lang="en-US" dirty="0" smtClean="0"/>
              <a:t>Why doing it ever and ever again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we help people by providing a Seismic interface to offload stencil computation on our accelerator ? 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on Seismic </a:t>
            </a:r>
            <a:r>
              <a:rPr lang="en-US" dirty="0" smtClean="0"/>
              <a:t>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design processors, and produce them : </a:t>
            </a:r>
          </a:p>
          <a:p>
            <a:pPr lvl="1"/>
            <a:r>
              <a:rPr lang="en-US" dirty="0" smtClean="0"/>
              <a:t>It is </a:t>
            </a:r>
            <a:r>
              <a:rPr lang="en-US" dirty="0" smtClean="0"/>
              <a:t>called MPPA</a:t>
            </a:r>
          </a:p>
          <a:p>
            <a:endParaRPr lang="en-US" dirty="0" smtClean="0"/>
          </a:p>
          <a:p>
            <a:r>
              <a:rPr lang="en-US" dirty="0" smtClean="0"/>
              <a:t>We design some boards : </a:t>
            </a:r>
          </a:p>
          <a:p>
            <a:pPr lvl="1"/>
            <a:r>
              <a:rPr lang="en-US" dirty="0" smtClean="0"/>
              <a:t>One with 4 MPPA, looks like an accelerator</a:t>
            </a:r>
          </a:p>
          <a:p>
            <a:pPr lvl="1"/>
            <a:endParaRPr lang="en-US" dirty="0"/>
          </a:p>
          <a:p>
            <a:r>
              <a:rPr lang="en-US" dirty="0" smtClean="0"/>
              <a:t>We have a softwar</a:t>
            </a:r>
            <a:r>
              <a:rPr lang="en-US" dirty="0" smtClean="0"/>
              <a:t>e ecosystem :</a:t>
            </a:r>
          </a:p>
          <a:p>
            <a:pPr lvl="1"/>
            <a:r>
              <a:rPr lang="en-US" dirty="0" smtClean="0"/>
              <a:t>Compile, link with optimized libraries, debug with cycle accurate tools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at </a:t>
            </a:r>
            <a:r>
              <a:rPr lang="en-US" dirty="0" err="1" smtClean="0"/>
              <a:t>Kalray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0412" y="1641809"/>
            <a:ext cx="8704076" cy="51355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0079B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2952328" y="1628800"/>
            <a:ext cx="6012160" cy="4752528"/>
          </a:xfrm>
          <a:prstGeom prst="roundRect">
            <a:avLst>
              <a:gd name="adj" fmla="val 81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44016" y="1628800"/>
            <a:ext cx="2376264" cy="4752528"/>
          </a:xfrm>
          <a:prstGeom prst="roundRect">
            <a:avLst/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Kalray Seismic imaging on TURBOCARD2</a:t>
            </a:r>
            <a:br>
              <a:rPr lang="en-US" dirty="0" smtClean="0"/>
            </a:br>
            <a:r>
              <a:rPr lang="en-US" dirty="0" smtClean="0"/>
              <a:t>Work-In-Progress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88032" y="3284984"/>
            <a:ext cx="2088232" cy="2952328"/>
          </a:xfrm>
          <a:prstGeom prst="roundRect">
            <a:avLst>
              <a:gd name="adj" fmla="val 61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</a:rPr>
              <a:t>Seismic Imaging Processing Pipeline (workload scheduling, shots access, snapshots management…)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88032" y="2636912"/>
            <a:ext cx="2088232" cy="6480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Seismic kernels</a:t>
            </a:r>
          </a:p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C/C++/Fortran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096344" y="3284984"/>
            <a:ext cx="2083539" cy="2952328"/>
          </a:xfrm>
          <a:prstGeom prst="roundRect">
            <a:avLst>
              <a:gd name="adj" fmla="val 72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</a:rPr>
              <a:t>Seismic Imaging Processing Pipeline (workload scheduling, shots access, snapshots management…)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096344" y="2636912"/>
            <a:ext cx="2083539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</a:rPr>
              <a:t>Kalray Seismic</a:t>
            </a:r>
          </a:p>
          <a:p>
            <a:pPr algn="ctr"/>
            <a:r>
              <a:rPr lang="en-US" sz="1800" b="1" dirty="0">
                <a:latin typeface="Source Sans Pro" panose="020B0503030403020204" pitchFamily="34" charset="0"/>
              </a:rPr>
              <a:t>Host API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264696" y="2636912"/>
            <a:ext cx="2088232" cy="1692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</a:rPr>
              <a:t>Kalray Seismic </a:t>
            </a:r>
            <a:r>
              <a:rPr lang="en-US" sz="1800" b="1" dirty="0" smtClean="0">
                <a:latin typeface="Source Sans Pro" panose="020B0503030403020204" pitchFamily="34" charset="0"/>
              </a:rPr>
              <a:t>Runtime</a:t>
            </a:r>
          </a:p>
          <a:p>
            <a:pPr algn="ctr"/>
            <a:r>
              <a:rPr lang="en-US" sz="1800" dirty="0" smtClean="0">
                <a:latin typeface="Source Sans Pro" panose="020B0503030403020204" pitchFamily="34" charset="0"/>
              </a:rPr>
              <a:t>Pipeline setup, </a:t>
            </a:r>
          </a:p>
          <a:p>
            <a:pPr algn="ctr"/>
            <a:r>
              <a:rPr lang="en-US" dirty="0" err="1" smtClean="0">
                <a:latin typeface="Source Sans Pro" panose="020B0503030403020204" pitchFamily="34" charset="0"/>
              </a:rPr>
              <a:t>Datamovers</a:t>
            </a:r>
            <a:r>
              <a:rPr lang="en-US" dirty="0" smtClean="0">
                <a:latin typeface="Source Sans Pro" panose="020B0503030403020204" pitchFamily="34" charset="0"/>
              </a:rPr>
              <a:t>,</a:t>
            </a:r>
          </a:p>
          <a:p>
            <a:pPr algn="ctr"/>
            <a:r>
              <a:rPr lang="en-US" sz="1800" dirty="0" smtClean="0">
                <a:latin typeface="Source Sans Pro" panose="020B0503030403020204" pitchFamily="34" charset="0"/>
              </a:rPr>
              <a:t>calling kernels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sp>
        <p:nvSpPr>
          <p:cNvPr id="14" name="Double flèche horizontale 13"/>
          <p:cNvSpPr/>
          <p:nvPr/>
        </p:nvSpPr>
        <p:spPr>
          <a:xfrm>
            <a:off x="5189269" y="2636912"/>
            <a:ext cx="1075427" cy="648072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FFFFFF"/>
                </a:solidFill>
                <a:latin typeface="Source Sans Pro" panose="020B0503030403020204" pitchFamily="34" charset="0"/>
              </a:rPr>
              <a:t>PCIe</a:t>
            </a:r>
            <a:endParaRPr lang="en-US" sz="1800" b="1" dirty="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475202" y="3356992"/>
            <a:ext cx="549134" cy="1152128"/>
          </a:xfrm>
          <a:prstGeom prst="rightArrow">
            <a:avLst>
              <a:gd name="adj1" fmla="val 73064"/>
              <a:gd name="adj2" fmla="val 6067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8032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x86</a:t>
            </a:r>
            <a:endParaRPr lang="en-US" sz="1800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96344" y="1772816"/>
            <a:ext cx="24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86 + TURBOCARD</a:t>
            </a:r>
            <a:endParaRPr lang="en-US" sz="1800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264696" y="1989729"/>
            <a:ext cx="2088232" cy="6480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Seismic kernels</a:t>
            </a:r>
          </a:p>
          <a:p>
            <a:pPr algn="ctr"/>
            <a:r>
              <a:rPr lang="en-US" sz="1600" b="1" dirty="0">
                <a:latin typeface="Source Sans Pro" panose="020B0503030403020204" pitchFamily="34" charset="0"/>
              </a:rPr>
              <a:t>C/C++/Fortran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386718" y="5142785"/>
            <a:ext cx="2592288" cy="1624534"/>
          </a:xfrm>
          <a:prstGeom prst="roundRect">
            <a:avLst>
              <a:gd name="adj" fmla="val 72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Source Sans Pro" panose="020B0503030403020204" pitchFamily="34" charset="0"/>
              </a:rPr>
              <a:t>The seismic imaging processing pipeline is left untouched. Only the calls to the seismic kernels are modified to call Kalray </a:t>
            </a:r>
            <a:r>
              <a:rPr lang="en-US" sz="1600" b="1" dirty="0">
                <a:latin typeface="Source Sans Pro" panose="020B0503030403020204" pitchFamily="34" charset="0"/>
              </a:rPr>
              <a:t>Seismic Host API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5345833" y="4329100"/>
            <a:ext cx="2466527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Source Sans Pro" panose="020B0503030403020204" pitchFamily="34" charset="0"/>
              </a:rPr>
              <a:t>Kalray</a:t>
            </a:r>
            <a:r>
              <a:rPr lang="en-US" sz="1600" dirty="0">
                <a:latin typeface="Source Sans Pro" panose="020B0503030403020204" pitchFamily="34" charset="0"/>
              </a:rPr>
              <a:t> </a:t>
            </a:r>
            <a:r>
              <a:rPr lang="en-US" sz="1600" b="1" i="1" dirty="0" smtClean="0">
                <a:latin typeface="Source Sans Pro" panose="020B0503030403020204" pitchFamily="34" charset="0"/>
              </a:rPr>
              <a:t>will provide</a:t>
            </a:r>
            <a:r>
              <a:rPr lang="en-US" sz="1600" dirty="0" smtClean="0">
                <a:latin typeface="Source Sans Pro" panose="020B0503030403020204" pitchFamily="34" charset="0"/>
              </a:rPr>
              <a:t> </a:t>
            </a:r>
            <a:r>
              <a:rPr lang="en-US" sz="1600" dirty="0">
                <a:latin typeface="Source Sans Pro" panose="020B0503030403020204" pitchFamily="34" charset="0"/>
              </a:rPr>
              <a:t>an easy API interface with the Seismic kernels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6264696" y="1178750"/>
            <a:ext cx="2304256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" panose="020B0503030403020204" pitchFamily="34" charset="0"/>
              </a:rPr>
              <a:t>The seismic kernels are recompiled from the same source for TURBOCARD</a:t>
            </a:r>
          </a:p>
        </p:txBody>
      </p:sp>
    </p:spTree>
    <p:extLst>
      <p:ext uri="{BB962C8B-B14F-4D97-AF65-F5344CB8AC3E}">
        <p14:creationId xmlns:p14="http://schemas.microsoft.com/office/powerpoint/2010/main" val="19650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05242"/>
              </p:ext>
            </p:extLst>
          </p:nvPr>
        </p:nvGraphicFramePr>
        <p:xfrm>
          <a:off x="566555" y="4689140"/>
          <a:ext cx="5130570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155"/>
                <a:gridCol w="373541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Yann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Kalemkarian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2"/>
                        </a:rPr>
                        <a:t>yann.kalemkarian@kalrayinc.com</a:t>
                      </a:r>
                      <a:endParaRPr lang="en-US" sz="11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Benoît Ganne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2"/>
                        </a:rPr>
                        <a:t>benoit.ganne@kalrayinc.com</a:t>
                      </a:r>
                      <a:endParaRPr lang="en-US" sz="11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Chris Piercy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3"/>
                        </a:rPr>
                        <a:t>christopher.piercy@kalrayinc.com</a:t>
                      </a: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OG-HP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30" y="4668646"/>
            <a:ext cx="31051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Fabless semiconductor company founded in 2008 </a:t>
            </a:r>
          </a:p>
          <a:p>
            <a:r>
              <a:rPr lang="en-US" dirty="0" smtClean="0"/>
              <a:t>Industry-recognized R&amp;D teams, with unique experience in developing leading-edge many-core technologies (HW, SW and overall system)</a:t>
            </a:r>
          </a:p>
          <a:p>
            <a:r>
              <a:rPr lang="en-US" dirty="0" smtClean="0"/>
              <a:t>Holds significant patents (50+)  and continues to extend its portfolio</a:t>
            </a:r>
          </a:p>
          <a:p>
            <a:r>
              <a:rPr lang="en-US" dirty="0" smtClean="0"/>
              <a:t>US, Japan &amp; France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Kalray at a glance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0412" y="1641809"/>
            <a:ext cx="8704076" cy="51355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0079B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6"/>
          <p:cNvSpPr txBox="1">
            <a:spLocks/>
          </p:cNvSpPr>
          <p:nvPr/>
        </p:nvSpPr>
        <p:spPr bwMode="auto">
          <a:xfrm>
            <a:off x="341530" y="1628798"/>
            <a:ext cx="8550058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itchFamily="34" charset="-128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 baseline="0">
                <a:solidFill>
                  <a:srgbClr val="11588F"/>
                </a:solidFill>
                <a:latin typeface="Source Sans Pro" panose="020B0503030403020204" pitchFamily="34" charset="0"/>
                <a:ea typeface="MS PGothic" pitchFamily="34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 baseline="0">
                <a:solidFill>
                  <a:srgbClr val="4B4440"/>
                </a:solidFill>
                <a:latin typeface="Source Sans Pro" panose="020B0503030403020204" pitchFamily="34" charset="0"/>
                <a:ea typeface="MS PGothic" pitchFamily="34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 baseline="0">
                <a:solidFill>
                  <a:srgbClr val="4B4440"/>
                </a:solidFill>
                <a:latin typeface="Source Sans Pro" panose="020B0503030403020204" pitchFamily="34" charset="0"/>
                <a:ea typeface="MS PGothic" pitchFamily="34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 baseline="0">
                <a:solidFill>
                  <a:srgbClr val="4B4440"/>
                </a:solidFill>
                <a:latin typeface="Source Sans Pro" panose="020B0503030403020204" pitchFamily="34" charset="0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kern="0" dirty="0" smtClean="0"/>
              <a:t>Kalray recognized critical </a:t>
            </a:r>
            <a:r>
              <a:rPr lang="en-US" kern="0" dirty="0"/>
              <a:t>industry </a:t>
            </a:r>
            <a:r>
              <a:rPr lang="en-US" kern="0" dirty="0" smtClean="0"/>
              <a:t>needs</a:t>
            </a:r>
          </a:p>
          <a:p>
            <a:pPr lvl="1"/>
            <a:r>
              <a:rPr lang="en-US" kern="0" dirty="0" smtClean="0"/>
              <a:t>how </a:t>
            </a:r>
            <a:r>
              <a:rPr lang="en-US" kern="0" dirty="0"/>
              <a:t>to provide more processing performance without increasing power </a:t>
            </a:r>
            <a:r>
              <a:rPr lang="en-US" kern="0" dirty="0" smtClean="0"/>
              <a:t>consumption</a:t>
            </a:r>
          </a:p>
          <a:p>
            <a:pPr lvl="1"/>
            <a:r>
              <a:rPr lang="en-US" kern="0" dirty="0" smtClean="0"/>
              <a:t>how </a:t>
            </a:r>
            <a:r>
              <a:rPr lang="en-US" kern="0" dirty="0"/>
              <a:t>to integrate more and more applications and functions into a single </a:t>
            </a:r>
            <a:r>
              <a:rPr lang="en-US" kern="0" dirty="0" smtClean="0"/>
              <a:t>chip</a:t>
            </a:r>
          </a:p>
          <a:p>
            <a:pPr lvl="1"/>
            <a:r>
              <a:rPr lang="en-US" kern="0" dirty="0"/>
              <a:t>w</a:t>
            </a:r>
            <a:r>
              <a:rPr lang="en-US" kern="0" dirty="0" smtClean="0"/>
              <a:t>hile guaranteeing the response time (latency)</a:t>
            </a:r>
          </a:p>
          <a:p>
            <a:pPr lvl="1"/>
            <a:endParaRPr lang="en-US" kern="0" dirty="0" smtClean="0"/>
          </a:p>
          <a:p>
            <a:r>
              <a:rPr lang="en-US" dirty="0"/>
              <a:t>The industry has reached physical limits</a:t>
            </a:r>
          </a:p>
          <a:p>
            <a:pPr marL="0" indent="0">
              <a:buNone/>
            </a:pPr>
            <a:r>
              <a:rPr lang="en-US" dirty="0"/>
              <a:t>       since 2005 due to thermal dissipation</a:t>
            </a:r>
          </a:p>
          <a:p>
            <a:r>
              <a:rPr lang="en-US" dirty="0"/>
              <a:t>Parallel processing approaches become</a:t>
            </a:r>
          </a:p>
          <a:p>
            <a:pPr marL="0" indent="0">
              <a:buNone/>
            </a:pPr>
            <a:r>
              <a:rPr lang="en-US" dirty="0"/>
              <a:t>       necessary:</a:t>
            </a:r>
          </a:p>
          <a:p>
            <a:pPr lvl="1"/>
            <a:r>
              <a:rPr lang="en-US" dirty="0"/>
              <a:t>Multi-cores architectures: standard CPU duplicated </a:t>
            </a:r>
          </a:p>
          <a:p>
            <a:pPr lvl="1"/>
            <a:r>
              <a:rPr lang="en-US" dirty="0"/>
              <a:t>Many Cores: optimized CPUs in performance/size and power duplicated n </a:t>
            </a:r>
            <a:r>
              <a:rPr lang="en-US" dirty="0" smtClean="0"/>
              <a:t>times</a:t>
            </a:r>
            <a:endParaRPr lang="en-US" dirty="0"/>
          </a:p>
          <a:p>
            <a:pPr lvl="1"/>
            <a:endParaRPr lang="en-US" kern="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</a:t>
            </a:r>
            <a:r>
              <a:rPr lang="en-US" dirty="0" err="1" smtClean="0"/>
              <a:t>SuperComputing</a:t>
            </a:r>
            <a:r>
              <a:rPr lang="en-US" dirty="0" smtClean="0"/>
              <a:t> on a Chip</a:t>
            </a:r>
            <a:endParaRPr lang="en-GB" dirty="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203975"/>
            <a:ext cx="2556284" cy="17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3128" y="2535364"/>
            <a:ext cx="3288051" cy="1800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9927" tIns="46761" rIns="89927" bIns="46761" numCol="1"/>
          <a:lstStyle/>
          <a:p>
            <a:pPr indent="-1855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Real Time CLOUD COMPUTING</a:t>
            </a:r>
          </a:p>
          <a:p>
            <a:pPr indent="-1855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 dirty="0" smtClean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Video Broadcast</a:t>
            </a: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Software Defined Network</a:t>
            </a: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Network Function Virtualization</a:t>
            </a: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Software Defined Storage</a:t>
            </a:r>
            <a:endParaRPr lang="en-US" sz="1400" dirty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  <a:p>
            <a:pPr marL="185584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05" y="2549479"/>
            <a:ext cx="2736304" cy="17847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9927" tIns="46761" rIns="89927" bIns="46761" numCol="1"/>
          <a:lstStyle/>
          <a:p>
            <a:pPr indent="-1855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INTENSIVE COMPUTING</a:t>
            </a:r>
          </a:p>
          <a:p>
            <a:pPr indent="-1855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  <a:p>
            <a:pPr marL="185584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Oil and Gas</a:t>
            </a:r>
          </a:p>
          <a:p>
            <a:pPr marL="185584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Finance / HFT</a:t>
            </a:r>
          </a:p>
          <a:p>
            <a:pPr marL="185584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Crypto / Defense</a:t>
            </a:r>
            <a:endParaRPr lang="en-US" sz="1400" dirty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  <a:p>
            <a:pPr marL="185584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Numerical Simulation</a:t>
            </a:r>
          </a:p>
          <a:p>
            <a:pPr marL="185584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Life </a:t>
            </a:r>
            <a:r>
              <a:rPr lang="en-US" sz="1400" dirty="0" smtClean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sciences</a:t>
            </a:r>
            <a:endParaRPr lang="en-US" sz="1400" b="1" i="1" dirty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513" y="3677228"/>
            <a:ext cx="1660556" cy="1080000"/>
          </a:xfrm>
          <a:prstGeom prst="rect">
            <a:avLst/>
          </a:prstGeom>
        </p:spPr>
      </p:pic>
      <p:pic>
        <p:nvPicPr>
          <p:cNvPr id="8" name="Image 7" descr="networking_telecommunicatio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679"/>
          <a:stretch>
            <a:fillRect/>
          </a:stretch>
        </p:blipFill>
        <p:spPr>
          <a:xfrm>
            <a:off x="4989607" y="2938921"/>
            <a:ext cx="1045890" cy="1005840"/>
          </a:xfrm>
          <a:prstGeom prst="rect">
            <a:avLst/>
          </a:prstGeom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777" y="2895404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395536" y="1628800"/>
            <a:ext cx="8625644" cy="818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pitchFamily="-65" charset="0"/>
                <a:ea typeface="MS PGothic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pitchFamily="-65" charset="0"/>
                <a:ea typeface="MS PGothic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pitchFamily="-65" charset="0"/>
                <a:ea typeface="MS PGothic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pitchFamily="-65" charset="0"/>
                <a:ea typeface="MS PGothic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 Light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 Light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 Light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 Light" pitchFamily="-108" charset="0"/>
              </a:defRPr>
            </a:lvl9pPr>
          </a:lstStyle>
          <a:p>
            <a:r>
              <a:rPr lang="en-US" sz="2000" b="0" kern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to address the following Markets: </a:t>
            </a:r>
            <a:endParaRPr lang="en-US" sz="2000" b="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Kalray created:</a:t>
            </a:r>
            <a:br>
              <a:rPr lang="en-US" smtClean="0"/>
            </a:br>
            <a:r>
              <a:rPr lang="en-US" smtClean="0"/>
              <a:t>Real Time Supercomputing on a Chip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64777" y="4771412"/>
            <a:ext cx="2953488" cy="16459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9927" tIns="46761" rIns="89927" bIns="46761" numCol="1"/>
          <a:lstStyle/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EMBEDDED SYSTEMS</a:t>
            </a: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Transport</a:t>
            </a: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Aerospace/Defence</a:t>
            </a:r>
          </a:p>
          <a:p>
            <a:pPr marL="642784" lvl="1" indent="-1855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Source Sans Pro" pitchFamily="34" charset="0"/>
                <a:cs typeface="Arial" pitchFamily="34" charset="0"/>
              </a:rPr>
              <a:t>Industrial Automation</a:t>
            </a:r>
            <a:endParaRPr lang="en-US" sz="1400" dirty="0">
              <a:solidFill>
                <a:prstClr val="black"/>
              </a:solidFill>
              <a:latin typeface="Source Sans Pro" pitchFamily="34" charset="0"/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  <a:p>
            <a:pPr indent="-185584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4" name="Image 13" descr="Fig1_hi-res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6429" y="5123460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932040" y="1772816"/>
            <a:ext cx="4050450" cy="462651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PCIe</a:t>
            </a:r>
            <a:r>
              <a:rPr lang="en-US" dirty="0" smtClean="0"/>
              <a:t> Gen3 16x</a:t>
            </a:r>
          </a:p>
          <a:p>
            <a:endParaRPr lang="en-US" dirty="0" smtClean="0"/>
          </a:p>
          <a:p>
            <a:r>
              <a:rPr lang="en-US" dirty="0" smtClean="0"/>
              <a:t>IEEE-754 SP/DP FPU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8 DDR3 channels</a:t>
            </a:r>
          </a:p>
          <a:p>
            <a:pPr lvl="1"/>
            <a:r>
              <a:rPr lang="en-US" dirty="0" smtClean="0"/>
              <a:t>Up to 32GB DDR SODIMM</a:t>
            </a:r>
          </a:p>
          <a:p>
            <a:pPr lvl="1"/>
            <a:r>
              <a:rPr lang="en-US" dirty="0" smtClean="0"/>
              <a:t>Up to 100GB/s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1024+ cores, 128MB on-chip memory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Direct multi-boards interconnects</a:t>
            </a:r>
          </a:p>
          <a:p>
            <a:pPr lvl="1"/>
            <a:r>
              <a:rPr lang="en-US" dirty="0" smtClean="0"/>
              <a:t>Low latency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Standard tools</a:t>
            </a:r>
          </a:p>
          <a:p>
            <a:pPr lvl="1"/>
            <a:r>
              <a:rPr lang="en-US" dirty="0" smtClean="0"/>
              <a:t>C, C++, FORTRAN, </a:t>
            </a:r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smtClean="0"/>
              <a:t>GCC-4.9 and GDB-7.3</a:t>
            </a:r>
          </a:p>
          <a:p>
            <a:pPr lvl="1"/>
            <a:r>
              <a:rPr lang="en-US" dirty="0" smtClean="0"/>
              <a:t>OpenCL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KALRAY TURBOCARD2 scalable accelerator</a:t>
            </a:r>
            <a:br>
              <a:rPr lang="en-US" dirty="0" smtClean="0"/>
            </a:br>
            <a:r>
              <a:rPr lang="en-US" dirty="0" smtClean="0"/>
              <a:t>key facts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4344237"/>
            <a:ext cx="3375375" cy="11999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5" y="2159078"/>
            <a:ext cx="4977045" cy="16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222375" y="738188"/>
            <a:ext cx="7921625" cy="819150"/>
          </a:xfrm>
        </p:spPr>
        <p:txBody>
          <a:bodyPr/>
          <a:lstStyle/>
          <a:p>
            <a:r>
              <a:rPr lang="en-US" dirty="0" smtClean="0"/>
              <a:t>KALRAY TURBOCARD Roadmap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6" y="3579152"/>
            <a:ext cx="3375375" cy="1199998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386536" y="1763815"/>
            <a:ext cx="4211960" cy="18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 baseline="0">
                <a:solidFill>
                  <a:srgbClr val="11588F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 baseline="0">
                <a:solidFill>
                  <a:srgbClr val="4B44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 baseline="0">
                <a:solidFill>
                  <a:srgbClr val="4B44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 baseline="0">
                <a:solidFill>
                  <a:srgbClr val="4B44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800" b="1" kern="0" dirty="0" smtClean="0">
                <a:latin typeface="Source Sans Pro" panose="020B0503030403020204" pitchFamily="34" charset="0"/>
              </a:rPr>
              <a:t>TURBOCARD2: available now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4 x MPPA-256 ANDEY @400MHz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1 TFLOPS SP / 300 GFLOPS DP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32GB DDR3 1600 MT/s, 8-channels</a:t>
            </a:r>
          </a:p>
          <a:p>
            <a:r>
              <a:rPr lang="en-US" sz="1600" b="1" kern="0" dirty="0" smtClean="0">
                <a:latin typeface="Source Sans Pro" panose="020B0503030403020204" pitchFamily="34" charset="0"/>
              </a:rPr>
              <a:t>Up to 4 TFLOPS SP / RU 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(</a:t>
            </a:r>
            <a:r>
              <a:rPr lang="en-US" sz="1600" b="1" kern="0" dirty="0" err="1" smtClean="0">
                <a:latin typeface="Source Sans Pro" panose="020B0503030403020204" pitchFamily="34" charset="0"/>
              </a:rPr>
              <a:t>eg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. 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HP SL270)</a:t>
            </a:r>
          </a:p>
          <a:p>
            <a:r>
              <a:rPr lang="en-US" sz="1600" b="1" kern="0" dirty="0" smtClean="0">
                <a:latin typeface="Source Sans Pro" panose="020B0503030403020204" pitchFamily="34" charset="0"/>
              </a:rPr>
              <a:t>Up to 1.2 TFLOPS DP / </a:t>
            </a:r>
            <a:r>
              <a:rPr lang="en-US" sz="1600" b="1" kern="0" dirty="0">
                <a:latin typeface="Source Sans Pro" panose="020B0503030403020204" pitchFamily="34" charset="0"/>
              </a:rPr>
              <a:t>RU 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(</a:t>
            </a:r>
            <a:r>
              <a:rPr lang="en-US" sz="1600" b="1" kern="0" dirty="0" err="1" smtClean="0">
                <a:latin typeface="Source Sans Pro" panose="020B0503030403020204" pitchFamily="34" charset="0"/>
              </a:rPr>
              <a:t>eg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.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 </a:t>
            </a:r>
            <a:r>
              <a:rPr lang="en-US" sz="1600" b="1" kern="0" dirty="0">
                <a:latin typeface="Source Sans Pro" panose="020B0503030403020204" pitchFamily="34" charset="0"/>
              </a:rPr>
              <a:t>HP </a:t>
            </a:r>
            <a:r>
              <a:rPr lang="en-US" sz="1600" b="1" kern="0" dirty="0" smtClean="0">
                <a:latin typeface="Source Sans Pro" panose="020B0503030403020204" pitchFamily="34" charset="0"/>
              </a:rPr>
              <a:t>SL270)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91" y="4569262"/>
            <a:ext cx="3375375" cy="1199998"/>
          </a:xfrm>
          <a:prstGeom prst="rect">
            <a:avLst/>
          </a:prstGeom>
        </p:spPr>
      </p:pic>
      <p:sp>
        <p:nvSpPr>
          <p:cNvPr id="11" name="Espace réservé du contenu 1"/>
          <p:cNvSpPr txBox="1">
            <a:spLocks/>
          </p:cNvSpPr>
          <p:nvPr/>
        </p:nvSpPr>
        <p:spPr bwMode="auto">
          <a:xfrm>
            <a:off x="4391980" y="2303875"/>
            <a:ext cx="4553490" cy="21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 baseline="0">
                <a:solidFill>
                  <a:srgbClr val="11588F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2000" baseline="0">
                <a:solidFill>
                  <a:srgbClr val="4B44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 baseline="0">
                <a:solidFill>
                  <a:srgbClr val="4B44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BC"/>
              </a:buClr>
              <a:buFont typeface="Wingdings" pitchFamily="2" charset="2"/>
              <a:buChar char="§"/>
              <a:defRPr sz="1600" baseline="0">
                <a:solidFill>
                  <a:srgbClr val="4B44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800" b="1" kern="0" dirty="0" smtClean="0">
                <a:latin typeface="Source Sans Pro" panose="020B0503030403020204" pitchFamily="34" charset="0"/>
              </a:rPr>
              <a:t>TURBOCARD3: available 4Q ‘15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4 x MPPA-256 BOSTAN @800MHz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3.2 TFLOPS SP / 1.6 TFLOPS DP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64 bits architecture</a:t>
            </a:r>
          </a:p>
          <a:p>
            <a:pPr lvl="1"/>
            <a:r>
              <a:rPr lang="en-US" sz="1050" b="1" kern="0" dirty="0" smtClean="0">
                <a:latin typeface="Source Sans Pro" panose="020B0503030403020204" pitchFamily="34" charset="0"/>
              </a:rPr>
              <a:t>64GB DDR3 2133 MT/s, 8-channels</a:t>
            </a:r>
          </a:p>
          <a:p>
            <a:r>
              <a:rPr lang="en-US" sz="1600" b="1" kern="0" dirty="0" smtClean="0">
                <a:latin typeface="Source Sans Pro" panose="020B0503030403020204" pitchFamily="34" charset="0"/>
              </a:rPr>
              <a:t>Up to 13 TFLOPS SP / RU</a:t>
            </a:r>
          </a:p>
          <a:p>
            <a:r>
              <a:rPr lang="en-US" sz="1600" b="1" kern="0" dirty="0" smtClean="0">
                <a:latin typeface="Source Sans Pro" panose="020B0503030403020204" pitchFamily="34" charset="0"/>
              </a:rPr>
              <a:t>Up to 6.4 TFLOPS DP / RU</a:t>
            </a:r>
          </a:p>
          <a:p>
            <a:r>
              <a:rPr lang="en-US" sz="1600" b="1" kern="0" dirty="0" smtClean="0">
                <a:latin typeface="Source Sans Pro" panose="020B0503030403020204" pitchFamily="34" charset="0"/>
              </a:rPr>
              <a:t>Software 100% compatible w/ TURBOCARD2</a:t>
            </a:r>
          </a:p>
        </p:txBody>
      </p:sp>
    </p:spTree>
    <p:extLst>
      <p:ext uri="{BB962C8B-B14F-4D97-AF65-F5344CB8AC3E}">
        <p14:creationId xmlns:p14="http://schemas.microsoft.com/office/powerpoint/2010/main" val="24773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755576" y="1764413"/>
            <a:ext cx="799288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058">
              <a:lnSpc>
                <a:spcPct val="140000"/>
              </a:lnSpc>
              <a:buSzPct val="100000"/>
              <a:defRPr/>
            </a:pPr>
            <a:r>
              <a:rPr lang="fr-FR" sz="1800" b="1" dirty="0">
                <a:solidFill>
                  <a:schemeClr val="tx2"/>
                </a:solidFill>
                <a:latin typeface="Source Sans Pro" pitchFamily="34" charset="0"/>
                <a:cs typeface="Arial"/>
              </a:rPr>
              <a:t>1024 Kalray </a:t>
            </a:r>
            <a:r>
              <a:rPr lang="fr-FR" sz="1800" b="1" dirty="0" smtClean="0">
                <a:solidFill>
                  <a:schemeClr val="tx2"/>
                </a:solidFill>
                <a:latin typeface="Source Sans Pro" pitchFamily="34" charset="0"/>
                <a:cs typeface="Arial"/>
              </a:rPr>
              <a:t>programmable </a:t>
            </a:r>
            <a:r>
              <a:rPr lang="fr-FR" sz="1800" b="1" dirty="0" err="1" smtClean="0">
                <a:solidFill>
                  <a:schemeClr val="tx2"/>
                </a:solidFill>
                <a:latin typeface="Source Sans Pro" pitchFamily="34" charset="0"/>
                <a:cs typeface="Arial"/>
              </a:rPr>
              <a:t>cores</a:t>
            </a:r>
            <a:endParaRPr lang="en-US" sz="1800" b="1" dirty="0">
              <a:solidFill>
                <a:schemeClr val="tx2"/>
              </a:solidFill>
              <a:latin typeface="Source Sans Pro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5339" y="2372261"/>
            <a:ext cx="664481" cy="199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8351" y="2517863"/>
            <a:ext cx="2662298" cy="1692575"/>
            <a:chOff x="489618" y="2514787"/>
            <a:chExt cx="2662298" cy="1692575"/>
          </a:xfrm>
        </p:grpSpPr>
        <p:sp>
          <p:nvSpPr>
            <p:cNvPr id="54" name="Rectangle 53"/>
            <p:cNvSpPr/>
            <p:nvPr/>
          </p:nvSpPr>
          <p:spPr>
            <a:xfrm>
              <a:off x="489618" y="2514787"/>
              <a:ext cx="2662298" cy="1692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 pitchFamily="34" charset="0"/>
              </a:endParaRPr>
            </a:p>
          </p:txBody>
        </p:sp>
        <p:pic>
          <p:nvPicPr>
            <p:cNvPr id="5" name="Picture 4" descr="Screenshot 2014-06-15 17.46.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31" y="2596614"/>
              <a:ext cx="2279925" cy="1547514"/>
            </a:xfrm>
            <a:prstGeom prst="rect">
              <a:avLst/>
            </a:prstGeom>
          </p:spPr>
        </p:pic>
      </p:grpSp>
      <p:pic>
        <p:nvPicPr>
          <p:cNvPr id="57" name="Espace réservé du contenu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72" y="2726596"/>
            <a:ext cx="1407815" cy="1360482"/>
          </a:xfrm>
          <a:prstGeom prst="rect">
            <a:avLst/>
          </a:prstGeom>
        </p:spPr>
      </p:pic>
      <p:pic>
        <p:nvPicPr>
          <p:cNvPr id="58" name="Image 2" descr="cluster_overvie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777" y="2795388"/>
            <a:ext cx="1153845" cy="1218668"/>
          </a:xfrm>
          <a:prstGeom prst="rect">
            <a:avLst/>
          </a:prstGeom>
        </p:spPr>
      </p:pic>
      <p:pic>
        <p:nvPicPr>
          <p:cNvPr id="59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901" y="2877037"/>
            <a:ext cx="1639192" cy="1182886"/>
          </a:xfrm>
          <a:prstGeom prst="rect">
            <a:avLst/>
          </a:prstGeom>
        </p:spPr>
      </p:pic>
      <p:sp>
        <p:nvSpPr>
          <p:cNvPr id="60" name="Rectangle à coins arrondis 5"/>
          <p:cNvSpPr/>
          <p:nvPr/>
        </p:nvSpPr>
        <p:spPr>
          <a:xfrm>
            <a:off x="2923363" y="2531365"/>
            <a:ext cx="1991128" cy="1733887"/>
          </a:xfrm>
          <a:prstGeom prst="wedgeRoundRectCallout">
            <a:avLst>
              <a:gd name="adj1" fmla="val -83812"/>
              <a:gd name="adj2" fmla="val 20998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95" name="Rectangle à coins arrondis 5"/>
          <p:cNvSpPr/>
          <p:nvPr/>
        </p:nvSpPr>
        <p:spPr>
          <a:xfrm>
            <a:off x="7032071" y="2521315"/>
            <a:ext cx="1991128" cy="1733887"/>
          </a:xfrm>
          <a:prstGeom prst="wedgeRoundRectCallout">
            <a:avLst>
              <a:gd name="adj1" fmla="val -89003"/>
              <a:gd name="adj2" fmla="val 20146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96" name="Rectangle à coins arrondis 5"/>
          <p:cNvSpPr/>
          <p:nvPr/>
        </p:nvSpPr>
        <p:spPr>
          <a:xfrm>
            <a:off x="4985347" y="2526033"/>
            <a:ext cx="1991128" cy="1733887"/>
          </a:xfrm>
          <a:prstGeom prst="wedgeRoundRectCallout">
            <a:avLst>
              <a:gd name="adj1" fmla="val -86778"/>
              <a:gd name="adj2" fmla="val 15036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194549" y="4484344"/>
            <a:ext cx="1481496" cy="276999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Manycore</a:t>
            </a:r>
            <a:r>
              <a:rPr lang="en-US" sz="1200" dirty="0" smtClean="0">
                <a:solidFill>
                  <a:schemeClr val="tx1"/>
                </a:solidFill>
                <a:latin typeface="Source Sans Pro" pitchFamily="34" charset="0"/>
                <a:cs typeface="Arial" pitchFamily="34" charset="0"/>
                <a:sym typeface="Wingdings" pitchFamily="2" charset="2"/>
              </a:rPr>
              <a:t> Processor</a:t>
            </a:r>
            <a:endParaRPr lang="en-US" sz="1200" dirty="0">
              <a:solidFill>
                <a:schemeClr val="tx1"/>
              </a:solidFill>
              <a:latin typeface="Source Sans Pro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351909" y="4484344"/>
            <a:ext cx="1263486" cy="276999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Compute Cluster</a:t>
            </a:r>
            <a:endParaRPr lang="en-US" sz="1200" dirty="0">
              <a:solidFill>
                <a:schemeClr val="tx1"/>
              </a:solidFill>
              <a:latin typeface="Source Sans Pro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617306" y="4484344"/>
            <a:ext cx="827470" cy="276999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VLIW Core</a:t>
            </a:r>
            <a:endParaRPr lang="en-US" sz="1200" dirty="0">
              <a:solidFill>
                <a:schemeClr val="tx1"/>
              </a:solidFill>
              <a:latin typeface="Source Sans Pro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78990" y="4484344"/>
            <a:ext cx="1072730" cy="276999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TURBOCARD2</a:t>
            </a:r>
            <a:endParaRPr lang="en-US" sz="1200" dirty="0">
              <a:solidFill>
                <a:schemeClr val="tx1"/>
              </a:solidFill>
              <a:latin typeface="Source Sans Pro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67282" y="4868065"/>
            <a:ext cx="1989776" cy="1330402"/>
            <a:chOff x="7067282" y="4868065"/>
            <a:chExt cx="1989776" cy="1330402"/>
          </a:xfrm>
        </p:grpSpPr>
        <p:sp>
          <p:nvSpPr>
            <p:cNvPr id="18" name="Espace réservé du contenu 2"/>
            <p:cNvSpPr txBox="1">
              <a:spLocks/>
            </p:cNvSpPr>
            <p:nvPr/>
          </p:nvSpPr>
          <p:spPr bwMode="auto">
            <a:xfrm>
              <a:off x="7067282" y="5077119"/>
              <a:ext cx="1989776" cy="1121348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5-issue VLIW architecture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Predictability &amp; energy efficiency</a:t>
              </a:r>
              <a:endParaRPr lang="en-US" sz="1100" dirty="0">
                <a:latin typeface="Source Sans Pro" pitchFamily="34" charset="0"/>
                <a:cs typeface="Arial" pitchFamily="34" charset="0"/>
                <a:sym typeface="Wingdings" pitchFamily="2" charset="2"/>
              </a:endParaRP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32-bit/64-bit IEEE 754 FPU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MMU for rich OS support</a:t>
              </a:r>
              <a:endParaRPr lang="en-US" sz="1100" dirty="0">
                <a:latin typeface="Source Sans Pro" pitchFamily="34" charset="0"/>
                <a:cs typeface="Arial" pitchFamily="34" charset="0"/>
                <a:sym typeface="Wingdings" pitchFamily="2" charset="2"/>
              </a:endParaRPr>
            </a:p>
            <a:p>
              <a:pPr marL="536575" lvl="1" indent="-285750" eaLnBrk="0" hangingPunct="0"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</a:pPr>
              <a:endParaRPr lang="en-US" sz="800" dirty="0">
                <a:latin typeface="Source Sans Pro" pitchFamily="34" charset="0"/>
                <a:sym typeface="Wingdings" pitchFamily="2" charset="2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7832314" y="4868065"/>
              <a:ext cx="408248" cy="151182"/>
            </a:xfrm>
            <a:prstGeom prst="downArrow">
              <a:avLst/>
            </a:prstGeom>
            <a:solidFill>
              <a:srgbClr val="1375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5188"/>
                </a:solidFill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5414" y="4868065"/>
            <a:ext cx="2015043" cy="1331619"/>
            <a:chOff x="4955414" y="4868065"/>
            <a:chExt cx="2015043" cy="1331619"/>
          </a:xfrm>
        </p:grpSpPr>
        <p:sp>
          <p:nvSpPr>
            <p:cNvPr id="19" name="Espace réservé du contenu 2"/>
            <p:cNvSpPr txBox="1">
              <a:spLocks/>
            </p:cNvSpPr>
            <p:nvPr/>
          </p:nvSpPr>
          <p:spPr bwMode="auto">
            <a:xfrm>
              <a:off x="4955414" y="5078336"/>
              <a:ext cx="2015043" cy="1121348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16 PE cores + 1 RM core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1100" dirty="0" err="1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NoC</a:t>
              </a: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1100" dirty="0" err="1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Tx</a:t>
              </a: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and Rx interfaces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Debug Support Unit (DSU)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2 MB of shared memory</a:t>
              </a:r>
            </a:p>
            <a:p>
              <a:pPr marL="536575" lvl="1" indent="-285750" eaLnBrk="0" hangingPunct="0"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</a:pPr>
              <a:endParaRPr lang="en-US" sz="800" dirty="0">
                <a:latin typeface="Source Sans Pro" pitchFamily="34" charset="0"/>
                <a:sym typeface="Wingdings" pitchFamily="2" charset="2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5787672" y="4868065"/>
              <a:ext cx="408248" cy="151182"/>
            </a:xfrm>
            <a:prstGeom prst="downArrow">
              <a:avLst/>
            </a:prstGeom>
            <a:solidFill>
              <a:srgbClr val="1375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5188"/>
                </a:solidFill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277" y="4868065"/>
            <a:ext cx="1989776" cy="1328260"/>
            <a:chOff x="2895277" y="4868065"/>
            <a:chExt cx="1989776" cy="1328260"/>
          </a:xfrm>
        </p:grpSpPr>
        <p:sp>
          <p:nvSpPr>
            <p:cNvPr id="20" name="Espace réservé du contenu 2"/>
            <p:cNvSpPr txBox="1">
              <a:spLocks/>
            </p:cNvSpPr>
            <p:nvPr/>
          </p:nvSpPr>
          <p:spPr bwMode="auto">
            <a:xfrm>
              <a:off x="2895277" y="5074977"/>
              <a:ext cx="1989776" cy="1121348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16 compute clusters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1100" dirty="0">
                  <a:latin typeface="Source Sans Pro" pitchFamily="34" charset="0"/>
                  <a:cs typeface="Arial" pitchFamily="34" charset="0"/>
                </a:rPr>
                <a:t>4 I/O subsystems with quad-core SMP and DDR memory access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</a:rPr>
                <a:t> </a:t>
              </a: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2 Networks-on-Chip</a:t>
              </a:r>
              <a:endParaRPr lang="en-US" sz="1100" dirty="0">
                <a:latin typeface="Source Sans Pro" pitchFamily="34" charset="0"/>
                <a:cs typeface="Arial" pitchFamily="34" charset="0"/>
              </a:endParaRPr>
            </a:p>
            <a:p>
              <a:pPr marL="536575" lvl="1" indent="-285750" eaLnBrk="0" hangingPunct="0"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</a:pPr>
              <a:endParaRPr lang="en-US" sz="800" dirty="0">
                <a:latin typeface="Source Sans Pro" pitchFamily="34" charset="0"/>
                <a:sym typeface="Wingdings" pitchFamily="2" charset="2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3682601" y="4868065"/>
              <a:ext cx="408248" cy="151182"/>
            </a:xfrm>
            <a:prstGeom prst="downArrow">
              <a:avLst/>
            </a:prstGeom>
            <a:solidFill>
              <a:srgbClr val="1375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5188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28" name="Titre 2"/>
          <p:cNvSpPr>
            <a:spLocks noGrp="1"/>
          </p:cNvSpPr>
          <p:nvPr>
            <p:ph type="title" idx="4294967295"/>
          </p:nvPr>
        </p:nvSpPr>
        <p:spPr>
          <a:xfrm>
            <a:off x="1222375" y="738188"/>
            <a:ext cx="7921625" cy="819150"/>
          </a:xfrm>
        </p:spPr>
        <p:txBody>
          <a:bodyPr>
            <a:normAutofit fontScale="90000"/>
          </a:bodyPr>
          <a:lstStyle/>
          <a:p>
            <a:r>
              <a:rPr lang="en-US" smtClean="0"/>
              <a:t>KALRAY TURBOCARD2 scalable accelerator</a:t>
            </a:r>
            <a:br>
              <a:rPr lang="en-US" smtClean="0"/>
            </a:br>
            <a:r>
              <a:rPr lang="en-US" smtClean="0"/>
              <a:t>Details</a:t>
            </a:r>
            <a:endParaRPr lang="en-US" dirty="0"/>
          </a:p>
        </p:txBody>
      </p:sp>
      <p:grpSp>
        <p:nvGrpSpPr>
          <p:cNvPr id="27" name="Group 10"/>
          <p:cNvGrpSpPr/>
          <p:nvPr/>
        </p:nvGrpSpPr>
        <p:grpSpPr>
          <a:xfrm>
            <a:off x="521550" y="4869160"/>
            <a:ext cx="1989776" cy="1328260"/>
            <a:chOff x="2895277" y="4868065"/>
            <a:chExt cx="1989776" cy="1328260"/>
          </a:xfrm>
        </p:grpSpPr>
        <p:sp>
          <p:nvSpPr>
            <p:cNvPr id="29" name="Espace réservé du contenu 2"/>
            <p:cNvSpPr txBox="1">
              <a:spLocks/>
            </p:cNvSpPr>
            <p:nvPr/>
          </p:nvSpPr>
          <p:spPr bwMode="auto">
            <a:xfrm>
              <a:off x="2895277" y="5074977"/>
              <a:ext cx="1989776" cy="1121348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4 MPPA-256 processors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8 DDR3 SODIM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1100" dirty="0" err="1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PCIe</a:t>
              </a: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Gen3 16x to host</a:t>
              </a:r>
            </a:p>
            <a:p>
              <a:pPr marL="72000" lvl="1" indent="-72000" defTabSz="720000" eaLnBrk="0" hangingPunct="0">
                <a:spcBef>
                  <a:spcPct val="20000"/>
                </a:spcBef>
                <a:buClr>
                  <a:srgbClr val="0079BC"/>
                </a:buClr>
                <a:buFont typeface="Wingdings" pitchFamily="2" charset="2"/>
                <a:buChar char="§"/>
              </a:pP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1100" dirty="0" err="1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NoCX</a:t>
              </a:r>
              <a:r>
                <a:rPr lang="en-US" sz="1100" dirty="0">
                  <a:latin typeface="Source Sans Pro" pitchFamily="34" charset="0"/>
                  <a:cs typeface="Arial" pitchFamily="34" charset="0"/>
                  <a:sym typeface="Wingdings" pitchFamily="2" charset="2"/>
                </a:rPr>
                <a:t> between MPPA</a:t>
              </a:r>
            </a:p>
          </p:txBody>
        </p:sp>
        <p:sp>
          <p:nvSpPr>
            <p:cNvPr id="30" name="Down Arrow 22"/>
            <p:cNvSpPr/>
            <p:nvPr/>
          </p:nvSpPr>
          <p:spPr>
            <a:xfrm>
              <a:off x="3682601" y="4868065"/>
              <a:ext cx="408248" cy="151182"/>
            </a:xfrm>
            <a:prstGeom prst="downArrow">
              <a:avLst/>
            </a:prstGeom>
            <a:solidFill>
              <a:srgbClr val="1375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5188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KALRAY TURBOCARD2 S/W stack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879730" y="2745886"/>
            <a:ext cx="3258360" cy="607663"/>
          </a:xfrm>
          <a:prstGeom prst="roundRect">
            <a:avLst>
              <a:gd name="adj" fmla="val 7575"/>
            </a:avLst>
          </a:prstGeom>
        </p:spPr>
        <p:style>
          <a:lnRef idx="1">
            <a:schemeClr val="accent6"/>
          </a:lnRef>
          <a:fillRef idx="1001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FFFFFF"/>
                </a:solidFill>
                <a:cs typeface="Arial" panose="020B0604020202020204" pitchFamily="34" charset="0"/>
              </a:rPr>
              <a:t>POSIX threads + </a:t>
            </a:r>
            <a:r>
              <a:rPr lang="fr-FR" sz="2000" dirty="0" err="1">
                <a:solidFill>
                  <a:srgbClr val="FFFFFF"/>
                </a:solidFill>
                <a:cs typeface="Arial" panose="020B0604020202020204" pitchFamily="34" charset="0"/>
              </a:rPr>
              <a:t>OpenMP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69622" y="3830012"/>
            <a:ext cx="6678742" cy="480056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Kalray </a:t>
            </a:r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Exokernel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Parallélogramme 5"/>
          <p:cNvSpPr/>
          <p:nvPr/>
        </p:nvSpPr>
        <p:spPr>
          <a:xfrm>
            <a:off x="1169622" y="2259116"/>
            <a:ext cx="4968468" cy="408567"/>
          </a:xfrm>
          <a:prstGeom prst="parallelogram">
            <a:avLst>
              <a:gd name="adj" fmla="val 18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GNU C, C++, Fortran</a:t>
            </a:r>
          </a:p>
        </p:txBody>
      </p:sp>
      <p:sp>
        <p:nvSpPr>
          <p:cNvPr id="7" name="Plaque 6"/>
          <p:cNvSpPr/>
          <p:nvPr/>
        </p:nvSpPr>
        <p:spPr>
          <a:xfrm>
            <a:off x="1169622" y="4398355"/>
            <a:ext cx="6678742" cy="576064"/>
          </a:xfrm>
          <a:prstGeom prst="beve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MPPA</a:t>
            </a:r>
            <a:r>
              <a:rPr lang="en-US" sz="2000" baseline="30000" dirty="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 platforms</a:t>
            </a:r>
            <a:endParaRPr lang="en-US" sz="2000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69622" y="3409937"/>
            <a:ext cx="3309982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libNoC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61840" y="2734564"/>
            <a:ext cx="1692188" cy="617096"/>
          </a:xfrm>
          <a:prstGeom prst="roundRect">
            <a:avLst>
              <a:gd name="adj" fmla="val 9884"/>
            </a:avLst>
          </a:prstGeom>
        </p:spPr>
        <p:style>
          <a:lnRef idx="1">
            <a:schemeClr val="accent6"/>
          </a:lnRef>
          <a:fillRef idx="1001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cs typeface="Arial" panose="020B0604020202020204" pitchFamily="34" charset="0"/>
              </a:rPr>
              <a:t>OpenCL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 runtime</a:t>
            </a:r>
          </a:p>
        </p:txBody>
      </p:sp>
      <p:sp>
        <p:nvSpPr>
          <p:cNvPr id="10" name="Parallélogramme 9"/>
          <p:cNvSpPr/>
          <p:nvPr/>
        </p:nvSpPr>
        <p:spPr>
          <a:xfrm>
            <a:off x="6151374" y="2258870"/>
            <a:ext cx="1692188" cy="406871"/>
          </a:xfrm>
          <a:prstGeom prst="parallelogram">
            <a:avLst>
              <a:gd name="adj" fmla="val 22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OpenCL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540" y="5733256"/>
            <a:ext cx="7812868" cy="54006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Legend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099443" y="5820776"/>
            <a:ext cx="187671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Parallélogramme 12"/>
          <p:cNvSpPr/>
          <p:nvPr/>
        </p:nvSpPr>
        <p:spPr>
          <a:xfrm>
            <a:off x="1359361" y="5859640"/>
            <a:ext cx="1638182" cy="317576"/>
          </a:xfrm>
          <a:prstGeom prst="parallelogram">
            <a:avLst>
              <a:gd name="adj" fmla="val 63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Languages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85867" y="5835548"/>
            <a:ext cx="1584793" cy="365760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Runtime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69622" y="2736453"/>
            <a:ext cx="1692188" cy="617096"/>
          </a:xfrm>
          <a:prstGeom prst="roundRect">
            <a:avLst>
              <a:gd name="adj" fmla="val 9884"/>
            </a:avLst>
          </a:prstGeom>
        </p:spPr>
        <p:style>
          <a:lnRef idx="1">
            <a:schemeClr val="accent6"/>
          </a:lnRef>
          <a:fillRef idx="1001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Librairies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508910" y="3407962"/>
            <a:ext cx="3302993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Distributed Shared Memory</a:t>
            </a:r>
          </a:p>
        </p:txBody>
      </p:sp>
      <p:sp>
        <p:nvSpPr>
          <p:cNvPr id="17" name="Rectangle à coins arrondis 16"/>
          <p:cNvSpPr/>
          <p:nvPr/>
        </p:nvSpPr>
        <p:spPr>
          <a:xfrm rot="16200000">
            <a:off x="2353" y="4038208"/>
            <a:ext cx="1656186" cy="365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RTEMS  - LINUX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876256" y="5837609"/>
            <a:ext cx="1116124" cy="365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OS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169622" y="1808819"/>
            <a:ext cx="6684406" cy="392071"/>
          </a:xfrm>
          <a:prstGeom prst="roundRect">
            <a:avLst>
              <a:gd name="adj" fmla="val 9884"/>
            </a:avLst>
          </a:prstGeom>
        </p:spPr>
        <p:style>
          <a:lnRef idx="1">
            <a:schemeClr val="accent6"/>
          </a:lnRef>
          <a:fillRef idx="1001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Domain Specific Languages and </a:t>
            </a:r>
            <a:r>
              <a:rPr lang="en-US" sz="20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Librairies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lray">
  <a:themeElements>
    <a:clrScheme name="Kalray">
      <a:dk1>
        <a:srgbClr val="000000"/>
      </a:dk1>
      <a:lt1>
        <a:srgbClr val="FFFFFF"/>
      </a:lt1>
      <a:dk2>
        <a:srgbClr val="11588F"/>
      </a:dk2>
      <a:lt2>
        <a:srgbClr val="EEECE1"/>
      </a:lt2>
      <a:accent1>
        <a:srgbClr val="199CD8"/>
      </a:accent1>
      <a:accent2>
        <a:srgbClr val="014B3F"/>
      </a:accent2>
      <a:accent3>
        <a:srgbClr val="6D1B56"/>
      </a:accent3>
      <a:accent4>
        <a:srgbClr val="C22C1D"/>
      </a:accent4>
      <a:accent5>
        <a:srgbClr val="4B4440"/>
      </a:accent5>
      <a:accent6>
        <a:srgbClr val="11588F"/>
      </a:accent6>
      <a:hlink>
        <a:srgbClr val="11588F"/>
      </a:hlink>
      <a:folHlink>
        <a:srgbClr val="6D1B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kalray</Template>
  <TotalTime>5509</TotalTime>
  <Words>1291</Words>
  <Application>Microsoft Office PowerPoint</Application>
  <PresentationFormat>Affichage à l'écran (4:3)</PresentationFormat>
  <Paragraphs>272</Paragraphs>
  <Slides>21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kalray</vt:lpstr>
      <vt:lpstr>Towards an explicit RTM stencil computation framework on KALRAY TURBOCARD2</vt:lpstr>
      <vt:lpstr>What are we doing at Kalray</vt:lpstr>
      <vt:lpstr>Kalray at a glance</vt:lpstr>
      <vt:lpstr>Real Time SuperComputing on a Chip</vt:lpstr>
      <vt:lpstr>Kalray created: Real Time Supercomputing on a Chip </vt:lpstr>
      <vt:lpstr>KALRAY TURBOCARD2 scalable accelerator key facts</vt:lpstr>
      <vt:lpstr>KALRAY TURBOCARD Roadmap</vt:lpstr>
      <vt:lpstr>KALRAY TURBOCARD2 scalable accelerator Details</vt:lpstr>
      <vt:lpstr>KALRAY TURBOCARD2 S/W stack</vt:lpstr>
      <vt:lpstr>Compiler, Debuggers &amp; System Trace</vt:lpstr>
      <vt:lpstr>MPPA trace viewer</vt:lpstr>
      <vt:lpstr>Port the Science, not the code!</vt:lpstr>
      <vt:lpstr>KALRAY TURBOCARD2, serving the Next Generation Oil and Gas</vt:lpstr>
      <vt:lpstr>Study : Seismic processing on MPPA (single chip)</vt:lpstr>
      <vt:lpstr>Study : Seismic processing on MPPA (single chip)</vt:lpstr>
      <vt:lpstr>Seismic processing on TURBOCARD2</vt:lpstr>
      <vt:lpstr>Seismic processing on TURBOCARD2</vt:lpstr>
      <vt:lpstr>Seismic processing on TURBOCARD2</vt:lpstr>
      <vt:lpstr>Conclusion on Seismic processing</vt:lpstr>
      <vt:lpstr>Kalray Seismic imaging on TURBOCARD2 Work-In-Progress</vt:lpstr>
      <vt:lpstr>Thank you for your attention! </vt:lpstr>
    </vt:vector>
  </TitlesOfParts>
  <Company>Kalray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explicit RTM stencil computation framework on KALRAY TURBOCARD2</dc:title>
  <dc:creator>Benoît Ganne</dc:creator>
  <cp:lastModifiedBy>demo</cp:lastModifiedBy>
  <cp:revision>195</cp:revision>
  <cp:lastPrinted>2015-03-05T05:01:50Z</cp:lastPrinted>
  <dcterms:created xsi:type="dcterms:W3CDTF">2014-03-03T12:18:53Z</dcterms:created>
  <dcterms:modified xsi:type="dcterms:W3CDTF">2015-03-05T12:53:47Z</dcterms:modified>
</cp:coreProperties>
</file>