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</p:sldMasterIdLst>
  <p:notesMasterIdLst>
    <p:notesMasterId r:id="rId10"/>
  </p:notesMasterIdLst>
  <p:handoutMasterIdLst>
    <p:handoutMasterId r:id="rId11"/>
  </p:handoutMasterIdLst>
  <p:sldIdLst>
    <p:sldId id="409" r:id="rId3"/>
    <p:sldId id="304" r:id="rId4"/>
    <p:sldId id="360" r:id="rId5"/>
    <p:sldId id="351" r:id="rId6"/>
    <p:sldId id="410" r:id="rId7"/>
    <p:sldId id="361" r:id="rId8"/>
    <p:sldId id="405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CC"/>
    <a:srgbClr val="00FF00"/>
    <a:srgbClr val="66FF33"/>
    <a:srgbClr val="94958B"/>
    <a:srgbClr val="048989"/>
    <a:srgbClr val="663F66"/>
    <a:srgbClr val="E7E7E7"/>
    <a:srgbClr val="C9CBC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5" autoAdjust="0"/>
    <p:restoredTop sz="95628" autoAdjust="0"/>
  </p:normalViewPr>
  <p:slideViewPr>
    <p:cSldViewPr>
      <p:cViewPr>
        <p:scale>
          <a:sx n="112" d="100"/>
          <a:sy n="112" d="100"/>
        </p:scale>
        <p:origin x="222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48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CFC13036-C6CD-427D-A84B-B0578370A675}" type="datetimeFigureOut">
              <a:rPr lang="en-US" smtClean="0"/>
              <a:pPr/>
              <a:t>3/2/2015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E94D1475-8575-45EA-9802-F6046B16A0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1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66776E-9E81-4B16-AF91-14C685440E77}" type="datetimeFigureOut">
              <a:rPr lang="en-US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DD41C4-8E70-4AFC-96E9-E8A76CB28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6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ve-4.jpg"/>
          <p:cNvPicPr>
            <a:picLocks noChangeAspect="1"/>
          </p:cNvPicPr>
          <p:nvPr userDrawn="1"/>
        </p:nvPicPr>
        <p:blipFill>
          <a:blip r:embed="rId2" cstate="screen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LiquidCool Solutions 2013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1447800" y="4038600"/>
            <a:ext cx="6172200" cy="14478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 i="0" baseline="0">
                <a:solidFill>
                  <a:srgbClr val="0066CC"/>
                </a:solidFill>
              </a:defRPr>
            </a:lvl1pPr>
            <a:lvl2pPr marL="0">
              <a:buFont typeface="Arial" pitchFamily="34" charset="0"/>
              <a:buNone/>
              <a:defRPr sz="4000"/>
            </a:lvl2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Header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6" name="Picture 5" descr="LCS Logo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828800" y="453581"/>
            <a:ext cx="5486400" cy="14514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>
            <a:lvl1pPr algn="l">
              <a:defRPr sz="2800">
                <a:solidFill>
                  <a:srgbClr val="00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4D4D4D"/>
                </a:solidFill>
              </a:rPr>
              <a:t>© LiquidCool Solutions 2013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1D1F-94E7-4626-B0BC-6ED1F653F7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7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>
            <a:lvl1pPr algn="l">
              <a:defRPr sz="2800">
                <a:solidFill>
                  <a:srgbClr val="00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4D4D4D"/>
                </a:solidFill>
              </a:rPr>
              <a:t>© LiquidCool Solutions 2013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1D1F-94E7-4626-B0BC-6ED1F653F7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ve-4.jpg"/>
          <p:cNvPicPr>
            <a:picLocks noChangeAspect="1"/>
          </p:cNvPicPr>
          <p:nvPr userDrawn="1"/>
        </p:nvPicPr>
        <p:blipFill>
          <a:blip r:embed="rId2" cstate="screen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D4D4D"/>
                </a:solidFill>
              </a:rPr>
              <a:t>© LiquidCool Solutions 2013 - Proprietary and Confidential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1447800" y="4038600"/>
            <a:ext cx="6172200" cy="14478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 i="0" baseline="0">
                <a:solidFill>
                  <a:srgbClr val="0066CC"/>
                </a:solidFill>
              </a:defRPr>
            </a:lvl1pPr>
            <a:lvl2pPr marL="0">
              <a:buFont typeface="Arial" pitchFamily="34" charset="0"/>
              <a:buNone/>
              <a:defRPr sz="4000"/>
            </a:lvl2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Header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6" name="Picture 5" descr="LCS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28800" y="453581"/>
            <a:ext cx="5486400" cy="14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8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685800"/>
          </a:xfrm>
        </p:spPr>
        <p:txBody>
          <a:bodyPr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D4D4D"/>
                </a:solidFill>
              </a:rPr>
              <a:t>© LiquidCool Solutions 2013 - Proprietary and Confidential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1D1F-94E7-4626-B0BC-6ED1F653F7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6858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D4D4D"/>
                </a:solidFill>
              </a:rPr>
              <a:t>© LiquidCool Solutions 2013 - Proprietary and Confidential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1D1F-94E7-4626-B0BC-6ED1F653F7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51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(no main bullet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6858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D4D4D"/>
                </a:solidFill>
              </a:rPr>
              <a:t>© LiquidCool Solutions 2013 - Proprietary and Confidential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1D1F-94E7-4626-B0BC-6ED1F653F7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5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D4D4D"/>
                </a:solidFill>
              </a:rPr>
              <a:t>© LiquidCool Solutions 2013 - Proprietary and Confidential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1D1F-94E7-4626-B0BC-6ED1F653F7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21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>
            <a:lvl1pPr algn="l">
              <a:defRPr sz="2800">
                <a:solidFill>
                  <a:srgbClr val="00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D4D4D"/>
                </a:solidFill>
              </a:rPr>
              <a:t>© LiquidCool Solutions 2013 - Proprietary and Confidential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1D1F-94E7-4626-B0BC-6ED1F653F7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7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>
            <a:lvl1pPr algn="l">
              <a:defRPr sz="2800">
                <a:solidFill>
                  <a:srgbClr val="00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D4D4D"/>
                </a:solidFill>
              </a:rPr>
              <a:t>© LiquidCool Solutions 2013 - Proprietary and Confidential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1D1F-94E7-4626-B0BC-6ED1F653F7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685800"/>
          </a:xfrm>
        </p:spPr>
        <p:txBody>
          <a:bodyPr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LiquidCool Solutions 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6858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LiquidCool Solutions 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(no main bullet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6858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LiquidCool Solutions 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LiquidCool Solutions 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>
            <a:lvl1pPr algn="l">
              <a:defRPr sz="2800">
                <a:solidFill>
                  <a:srgbClr val="00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LiquidCool Solutions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8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>
            <a:lvl1pPr algn="l">
              <a:defRPr sz="2800">
                <a:solidFill>
                  <a:srgbClr val="00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LiquidCool Solutions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4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LiquidCool Solutions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111C-0C3B-4456-A6BC-D9E065664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5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ve-4.jpg"/>
          <p:cNvPicPr>
            <a:picLocks noChangeAspect="1"/>
          </p:cNvPicPr>
          <p:nvPr userDrawn="1"/>
        </p:nvPicPr>
        <p:blipFill>
          <a:blip r:embed="rId2" cstate="screen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4D4D4D"/>
                </a:solidFill>
              </a:rPr>
              <a:t>© LiquidCool Solutions 2013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1447800" y="4038600"/>
            <a:ext cx="6172200" cy="14478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 i="0" baseline="0">
                <a:solidFill>
                  <a:srgbClr val="0066CC"/>
                </a:solidFill>
              </a:defRPr>
            </a:lvl1pPr>
            <a:lvl2pPr marL="0">
              <a:buFont typeface="Arial" pitchFamily="34" charset="0"/>
              <a:buNone/>
              <a:defRPr sz="4000"/>
            </a:lvl2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Header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6" name="Picture 5" descr="LCS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28800" y="453581"/>
            <a:ext cx="5486400" cy="14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8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LiquidCool Solutions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1D1F-94E7-4626-B0BC-6ED1F653F7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CS Logo.jp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457199" y="152400"/>
            <a:ext cx="2419500" cy="64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7" r:id="rId4"/>
    <p:sldLayoutId id="2147483688" r:id="rId5"/>
    <p:sldLayoutId id="2147483690" r:id="rId6"/>
    <p:sldLayoutId id="2147483691" r:id="rId7"/>
    <p:sldLayoutId id="2147483713" r:id="rId8"/>
    <p:sldLayoutId id="2147483695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Myriad Pro" pitchFamily="34" charset="0"/>
          <a:ea typeface="+mj-ea"/>
          <a:cs typeface="Tahoma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Tahom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Tahom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Tahom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Calibri" pitchFamily="34" charset="0"/>
        <a:buChar char="-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D4D4D"/>
                </a:solidFill>
              </a:rPr>
              <a:t>© LiquidCool Solutions 2013 - Proprietary and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1D1F-94E7-4626-B0BC-6ED1F653F7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LCS Logo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57199" y="152400"/>
            <a:ext cx="24195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8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Myriad Pro" pitchFamily="34" charset="0"/>
          <a:ea typeface="+mj-ea"/>
          <a:cs typeface="Tahoma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Tahom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Tahom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Tahom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Calibri" pitchFamily="34" charset="0"/>
        <a:buChar char="-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Herb.zien@LiquidCoolSolutions.com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356" y="-6436484"/>
            <a:ext cx="16982356" cy="13509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55" y="1662519"/>
            <a:ext cx="4937657" cy="11133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7828524" y="4695020"/>
            <a:ext cx="16982357" cy="220901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1073" y="5081032"/>
            <a:ext cx="666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yriad Pro"/>
              </a:rPr>
              <a:t>Rice University</a:t>
            </a:r>
          </a:p>
          <a:p>
            <a:pPr algn="ctr"/>
            <a:r>
              <a:rPr lang="en-US" sz="2000" b="1" dirty="0" smtClean="0">
                <a:latin typeface="Myriad Pro"/>
              </a:rPr>
              <a:t> 2015 Oil &amp; Gas HPC Workshop</a:t>
            </a:r>
          </a:p>
        </p:txBody>
      </p:sp>
    </p:spTree>
    <p:extLst>
      <p:ext uri="{BB962C8B-B14F-4D97-AF65-F5344CB8AC3E}">
        <p14:creationId xmlns:p14="http://schemas.microsoft.com/office/powerpoint/2010/main" val="22640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D4D4D"/>
                </a:solidFill>
              </a:rPr>
              <a:t>© LiquidCool Solutions 2015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81D1F-94E7-4626-B0BC-6ED1F653F7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91000" y="1066800"/>
            <a:ext cx="472440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Calibri" pitchFamily="34" charset="0"/>
              <a:buChar char="-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prstClr val="black"/>
                </a:solidFill>
              </a:rPr>
              <a:t>The Decade of Data Mining</a:t>
            </a:r>
          </a:p>
          <a:p>
            <a:pPr marL="290513" indent="-290513">
              <a:spcBef>
                <a:spcPts val="1200"/>
              </a:spcBef>
            </a:pPr>
            <a:r>
              <a:rPr lang="en-US" sz="2000" i="1" dirty="0" smtClean="0">
                <a:solidFill>
                  <a:prstClr val="black"/>
                </a:solidFill>
              </a:rPr>
              <a:t>“Finding and extracting oil and gas for the sub surface has always been a data-driven exercise”  </a:t>
            </a:r>
            <a:r>
              <a:rPr lang="en-US" sz="2000" dirty="0" smtClean="0">
                <a:solidFill>
                  <a:prstClr val="black"/>
                </a:solidFill>
              </a:rPr>
              <a:t>- Peter Breuning, Chevron</a:t>
            </a:r>
          </a:p>
          <a:p>
            <a:pPr marL="290513" indent="-290513">
              <a:spcBef>
                <a:spcPts val="12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Oil &amp; Gas has an </a:t>
            </a:r>
            <a:r>
              <a:rPr lang="en-US" sz="2000" dirty="0">
                <a:solidFill>
                  <a:prstClr val="black"/>
                </a:solidFill>
              </a:rPr>
              <a:t>e</a:t>
            </a:r>
            <a:r>
              <a:rPr lang="en-US" sz="2000" dirty="0" smtClean="0">
                <a:solidFill>
                  <a:prstClr val="black"/>
                </a:solidFill>
              </a:rPr>
              <a:t>xponential increase in:</a:t>
            </a:r>
          </a:p>
          <a:p>
            <a:pPr lvl="1" indent="-342900">
              <a:spcBef>
                <a:spcPts val="1200"/>
              </a:spcBef>
            </a:pPr>
            <a:r>
              <a:rPr lang="en-US" sz="1900" dirty="0" smtClean="0">
                <a:solidFill>
                  <a:prstClr val="black"/>
                </a:solidFill>
              </a:rPr>
              <a:t>The </a:t>
            </a:r>
            <a:r>
              <a:rPr lang="en-US" sz="1900" b="1" dirty="0" smtClean="0">
                <a:solidFill>
                  <a:prstClr val="black"/>
                </a:solidFill>
              </a:rPr>
              <a:t>amount</a:t>
            </a:r>
            <a:r>
              <a:rPr lang="en-US" sz="1900" dirty="0" smtClean="0">
                <a:solidFill>
                  <a:prstClr val="black"/>
                </a:solidFill>
              </a:rPr>
              <a:t> of data that is mined</a:t>
            </a:r>
          </a:p>
          <a:p>
            <a:pPr lvl="1" indent="-342900">
              <a:spcBef>
                <a:spcPts val="1200"/>
              </a:spcBef>
            </a:pPr>
            <a:r>
              <a:rPr lang="en-US" sz="1900" dirty="0" smtClean="0">
                <a:solidFill>
                  <a:prstClr val="black"/>
                </a:solidFill>
              </a:rPr>
              <a:t>Compute &amp; communications systems to </a:t>
            </a:r>
            <a:r>
              <a:rPr lang="en-US" sz="1900" b="1" dirty="0" smtClean="0">
                <a:solidFill>
                  <a:prstClr val="black"/>
                </a:solidFill>
              </a:rPr>
              <a:t>process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b="1" dirty="0" smtClean="0">
                <a:solidFill>
                  <a:prstClr val="black"/>
                </a:solidFill>
              </a:rPr>
              <a:t>&amp; move </a:t>
            </a:r>
            <a:r>
              <a:rPr lang="en-US" sz="1900" dirty="0" smtClean="0">
                <a:solidFill>
                  <a:prstClr val="black"/>
                </a:solidFill>
              </a:rPr>
              <a:t>data</a:t>
            </a:r>
          </a:p>
          <a:p>
            <a:pPr lvl="1" indent="-342900">
              <a:spcBef>
                <a:spcPts val="1200"/>
              </a:spcBef>
            </a:pPr>
            <a:r>
              <a:rPr lang="en-US" sz="1900" dirty="0" smtClean="0">
                <a:solidFill>
                  <a:prstClr val="black"/>
                </a:solidFill>
              </a:rPr>
              <a:t>Technology required to increase </a:t>
            </a:r>
            <a:r>
              <a:rPr lang="en-US" sz="1900" b="1" dirty="0" smtClean="0">
                <a:solidFill>
                  <a:prstClr val="black"/>
                </a:solidFill>
              </a:rPr>
              <a:t>efficiencies</a:t>
            </a:r>
          </a:p>
          <a:p>
            <a:pPr>
              <a:spcBef>
                <a:spcPts val="1200"/>
              </a:spcBef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4" name="Picture 3" descr="da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3505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D4D4D"/>
                </a:solidFill>
              </a:rPr>
              <a:t>© LiquidCool Solutions 2015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81D1F-94E7-4626-B0BC-6ED1F653F7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036637"/>
            <a:ext cx="5257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Calibri" pitchFamily="34" charset="0"/>
              <a:buChar char="-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prstClr val="black"/>
                </a:solidFill>
              </a:rPr>
              <a:t>“HPC Anywhere”  Efficiencies: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Compute at the source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</a:rPr>
              <a:t>Slash latency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</a:rPr>
              <a:t>Move less raw data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Very High Reliability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</a:rPr>
              <a:t>No contamination, clogging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</a:rPr>
              <a:t>No fans, CRAC, CRAH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Shrink costs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</a:rPr>
              <a:t>40% less energy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</a:rPr>
              <a:t>75% less space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</a:rPr>
              <a:t>Very low maintenance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200" dirty="0" smtClean="0">
              <a:solidFill>
                <a:prstClr val="black"/>
              </a:solidFill>
            </a:endParaRPr>
          </a:p>
        </p:txBody>
      </p:sp>
      <p:pic>
        <p:nvPicPr>
          <p:cNvPr id="4" name="Picture 3" descr="RR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94560"/>
            <a:ext cx="3448050" cy="2758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634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Grant Opportunities\Server_03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8930240" cy="29340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How LiquidCool Technology Works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305800" cy="3581399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Total Liquid Submersion</a:t>
            </a:r>
          </a:p>
          <a:p>
            <a:pPr marL="457200" lvl="1" indent="-222250">
              <a:spcBef>
                <a:spcPts val="600"/>
              </a:spcBef>
            </a:pPr>
            <a:r>
              <a:rPr lang="en-US" sz="1800" dirty="0" smtClean="0"/>
              <a:t>100% of device electronics are submerged in Core Coolant</a:t>
            </a:r>
            <a:r>
              <a:rPr lang="en-US" sz="1800" baseline="30000" dirty="0" smtClean="0"/>
              <a:t>TM</a:t>
            </a:r>
            <a:endParaRPr lang="en-US" sz="1800" dirty="0" smtClean="0"/>
          </a:p>
          <a:p>
            <a:pPr marL="457200" lvl="1" indent="-222250">
              <a:spcBef>
                <a:spcPts val="600"/>
              </a:spcBef>
            </a:pPr>
            <a:r>
              <a:rPr lang="en-US" sz="1800" dirty="0" smtClean="0"/>
              <a:t>Core Coolant is a non-hazardous, non-volatile, low-density dielectric liquid with </a:t>
            </a:r>
            <a:r>
              <a:rPr lang="en-US" sz="1800" b="1" i="1" dirty="0" smtClean="0">
                <a:solidFill>
                  <a:srgbClr val="002060"/>
                </a:solidFill>
              </a:rPr>
              <a:t>1,400 times</a:t>
            </a:r>
            <a:r>
              <a:rPr lang="en-US" sz="1800" dirty="0" smtClean="0"/>
              <a:t> the volumetric heat capacity of air</a:t>
            </a:r>
          </a:p>
          <a:p>
            <a:pPr>
              <a:spcBef>
                <a:spcPts val="1200"/>
              </a:spcBef>
              <a:buNone/>
            </a:pPr>
            <a:r>
              <a:rPr lang="en-US" sz="2400" b="1" dirty="0" smtClean="0"/>
              <a:t>Directed-Flow Technology</a:t>
            </a:r>
          </a:p>
          <a:p>
            <a:pPr marL="457200" lvl="1" indent="-222250">
              <a:spcBef>
                <a:spcPts val="600"/>
              </a:spcBef>
            </a:pPr>
            <a:r>
              <a:rPr lang="en-US" sz="1800" dirty="0" smtClean="0"/>
              <a:t>Within a device “cool” Core Coolant is circulated directly to the components with the highest power density</a:t>
            </a:r>
          </a:p>
          <a:p>
            <a:pPr marL="457200" lvl="1" indent="-222250">
              <a:spcBef>
                <a:spcPts val="600"/>
              </a:spcBef>
            </a:pPr>
            <a:r>
              <a:rPr lang="en-US" sz="1800" dirty="0" smtClean="0"/>
              <a:t>The remaining components are cooled by bulk flow as Core Coolant is drawn through the unit to a return line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D4D4D"/>
                </a:solidFill>
              </a:rPr>
              <a:t>© LiquidCool Solutions 2015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1C81D1F-94E7-4626-B0BC-6ED1F653F7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Reliability</a:t>
            </a:r>
            <a:endParaRPr lang="en-US" sz="32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2730" y="1002213"/>
            <a:ext cx="8486469" cy="5259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Myriad Pro"/>
              </a:rPr>
              <a:t>LCS technology decouples electronics from the environment, eliminating the root causes of failure:</a:t>
            </a:r>
            <a:endParaRPr lang="en-US" sz="2000" b="1" dirty="0">
              <a:latin typeface="Myriad Pro"/>
            </a:endParaRPr>
          </a:p>
          <a:p>
            <a:pPr marL="274320" lvl="0"/>
            <a:r>
              <a:rPr lang="en-US" sz="1600" dirty="0">
                <a:latin typeface="Myriad Pro"/>
              </a:rPr>
              <a:t>Dramatic reduction in thermal </a:t>
            </a:r>
            <a:r>
              <a:rPr lang="en-US" sz="1600" dirty="0" smtClean="0">
                <a:latin typeface="Myriad Pro"/>
              </a:rPr>
              <a:t>fluctuations, </a:t>
            </a:r>
            <a:r>
              <a:rPr lang="en-US" sz="1600" dirty="0">
                <a:latin typeface="Myriad Pro"/>
              </a:rPr>
              <a:t>which drive solder joint failures</a:t>
            </a:r>
          </a:p>
          <a:p>
            <a:pPr marL="274320" lvl="0"/>
            <a:r>
              <a:rPr lang="en-US" sz="1600" dirty="0">
                <a:latin typeface="Myriad Pro"/>
              </a:rPr>
              <a:t>Much lower operating temperatures for the board and components </a:t>
            </a:r>
            <a:r>
              <a:rPr lang="en-US" sz="1600" dirty="0" smtClean="0">
                <a:latin typeface="Myriad Pro"/>
              </a:rPr>
              <a:t/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(</a:t>
            </a:r>
            <a:r>
              <a:rPr lang="en-US" sz="1600" dirty="0">
                <a:latin typeface="Myriad Pro"/>
              </a:rPr>
              <a:t>typically 20-30 C cooler device temps than with air)</a:t>
            </a:r>
          </a:p>
          <a:p>
            <a:pPr marL="274320" lvl="0"/>
            <a:r>
              <a:rPr lang="en-US" sz="1600" dirty="0">
                <a:latin typeface="Myriad Pro"/>
              </a:rPr>
              <a:t>No oxidation/corrosion of electrical </a:t>
            </a:r>
            <a:r>
              <a:rPr lang="en-US" sz="1600" dirty="0" smtClean="0">
                <a:latin typeface="Myriad Pro"/>
              </a:rPr>
              <a:t>contacts</a:t>
            </a:r>
            <a:endParaRPr lang="en-US" sz="1600" dirty="0">
              <a:latin typeface="Myriad Pro"/>
            </a:endParaRPr>
          </a:p>
          <a:p>
            <a:pPr marL="274320" lvl="0"/>
            <a:r>
              <a:rPr lang="en-US" sz="1600" dirty="0">
                <a:latin typeface="Myriad Pro"/>
              </a:rPr>
              <a:t>No fretting corrosion of electrical contacts induced by structural </a:t>
            </a:r>
            <a:r>
              <a:rPr lang="en-US" sz="1600" dirty="0" smtClean="0">
                <a:latin typeface="Myriad Pro"/>
              </a:rPr>
              <a:t>vibration</a:t>
            </a:r>
            <a:endParaRPr lang="en-US" sz="1600" dirty="0">
              <a:latin typeface="Myriad Pro"/>
            </a:endParaRPr>
          </a:p>
          <a:p>
            <a:pPr marL="274320" lvl="0"/>
            <a:r>
              <a:rPr lang="en-US" sz="1600" dirty="0">
                <a:latin typeface="Myriad Pro"/>
              </a:rPr>
              <a:t>No moving parts within the device enclosure </a:t>
            </a:r>
            <a:br>
              <a:rPr lang="en-US" sz="1600" dirty="0">
                <a:latin typeface="Myriad Pro"/>
              </a:rPr>
            </a:br>
            <a:r>
              <a:rPr lang="en-US" sz="1600" dirty="0" smtClean="0">
                <a:latin typeface="Myriad Pro"/>
              </a:rPr>
              <a:t>(fan </a:t>
            </a:r>
            <a:r>
              <a:rPr lang="en-US" sz="1600" dirty="0">
                <a:latin typeface="Myriad Pro"/>
              </a:rPr>
              <a:t>failures are one of the highest service triggers for electronics)</a:t>
            </a:r>
          </a:p>
          <a:p>
            <a:pPr marL="274320" lvl="0"/>
            <a:r>
              <a:rPr lang="en-US" sz="1600" dirty="0">
                <a:latin typeface="Myriad Pro"/>
              </a:rPr>
              <a:t>No exposure to </a:t>
            </a:r>
            <a:r>
              <a:rPr lang="en-US" sz="1600" dirty="0" smtClean="0">
                <a:latin typeface="Myriad Pro"/>
              </a:rPr>
              <a:t>electrostatic discharge events</a:t>
            </a:r>
            <a:endParaRPr lang="en-US" sz="1600" dirty="0">
              <a:latin typeface="Myriad Pro"/>
            </a:endParaRPr>
          </a:p>
          <a:p>
            <a:pPr marL="274320" lvl="0"/>
            <a:r>
              <a:rPr lang="en-US" sz="1600" dirty="0">
                <a:latin typeface="Myriad Pro"/>
              </a:rPr>
              <a:t>No sensitivity to ambient particulate, humidity, or temperature </a:t>
            </a:r>
            <a:r>
              <a:rPr lang="en-US" sz="1600" dirty="0" smtClean="0">
                <a:latin typeface="Myriad Pro"/>
              </a:rPr>
              <a:t>conditions</a:t>
            </a:r>
            <a:br>
              <a:rPr lang="en-US" sz="1600" dirty="0" smtClean="0">
                <a:latin typeface="Myriad Pro"/>
              </a:rPr>
            </a:br>
            <a:endParaRPr lang="en-US" sz="1600" dirty="0">
              <a:latin typeface="Myriad Pro"/>
            </a:endParaRPr>
          </a:p>
          <a:p>
            <a:pPr marL="0" indent="0">
              <a:buNone/>
            </a:pPr>
            <a:r>
              <a:rPr lang="en-US" sz="2000" dirty="0" smtClean="0">
                <a:latin typeface="Myriad Pro"/>
              </a:rPr>
              <a:t>When maintenance is required to :</a:t>
            </a:r>
          </a:p>
          <a:p>
            <a:r>
              <a:rPr lang="en-US" sz="1600" dirty="0" smtClean="0">
                <a:latin typeface="Myriad Pro"/>
              </a:rPr>
              <a:t>The </a:t>
            </a:r>
            <a:r>
              <a:rPr lang="en-US" sz="1600" dirty="0">
                <a:latin typeface="Myriad Pro"/>
              </a:rPr>
              <a:t>swap out procedure takes less than 2 </a:t>
            </a:r>
            <a:r>
              <a:rPr lang="en-US" sz="1600" dirty="0" smtClean="0">
                <a:latin typeface="Myriad Pro"/>
              </a:rPr>
              <a:t>minutes with no measurable loss of fluid</a:t>
            </a:r>
            <a:endParaRPr lang="en-US" sz="1600" dirty="0">
              <a:latin typeface="Myriad Pro"/>
            </a:endParaRPr>
          </a:p>
          <a:p>
            <a:r>
              <a:rPr lang="en-US" sz="1600" dirty="0" smtClean="0">
                <a:latin typeface="Myriad Pro"/>
              </a:rPr>
              <a:t>An </a:t>
            </a:r>
            <a:r>
              <a:rPr lang="en-US" sz="1600" dirty="0">
                <a:latin typeface="Myriad Pro"/>
              </a:rPr>
              <a:t>IT device can be removed from a rack, drained, opened, serviced, reassembled, refilled, and reinstalled within a 15 minute turnaround </a:t>
            </a:r>
            <a:r>
              <a:rPr lang="en-US" sz="1600" dirty="0" smtClean="0">
                <a:latin typeface="Myriad Pro"/>
              </a:rPr>
              <a:t>window</a:t>
            </a:r>
          </a:p>
          <a:p>
            <a:pPr marL="234950" lvl="1" indent="0">
              <a:spcBef>
                <a:spcPts val="600"/>
              </a:spcBef>
              <a:buNone/>
            </a:pPr>
            <a:endParaRPr lang="en-US" sz="1800" dirty="0" smtClean="0"/>
          </a:p>
          <a:p>
            <a:pPr marL="457200" lvl="1" indent="0">
              <a:spcBef>
                <a:spcPts val="60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39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D4D4D"/>
                </a:solidFill>
              </a:rPr>
              <a:t>© LiquidCool Solutions 2015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1C81D1F-94E7-4626-B0BC-6ED1F653F7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Data Ce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3406274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Des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37" y="4419600"/>
            <a:ext cx="2424363" cy="17382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Ri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2438400" cy="1826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RR_00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2743200"/>
            <a:ext cx="123825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Picture 16" descr="SHi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558800"/>
            <a:ext cx="2413000" cy="149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IMG_309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990600"/>
            <a:ext cx="1016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" name="Picture 18" descr="RR_006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800600"/>
            <a:ext cx="13335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1" name="TextBox 20"/>
          <p:cNvSpPr txBox="1"/>
          <p:nvPr/>
        </p:nvSpPr>
        <p:spPr>
          <a:xfrm>
            <a:off x="304800" y="990600"/>
            <a:ext cx="35052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“HPC Anywhere”</a:t>
            </a:r>
          </a:p>
          <a:p>
            <a:pPr algn="ctr"/>
            <a:r>
              <a:rPr lang="en-US" dirty="0" smtClean="0"/>
              <a:t>Move part of the Compute </a:t>
            </a:r>
            <a:r>
              <a:rPr lang="en-US" i="1" dirty="0" smtClean="0"/>
              <a:t>directly</a:t>
            </a:r>
            <a:r>
              <a:rPr lang="en-US" dirty="0" smtClean="0"/>
              <a:t> to the </a:t>
            </a:r>
            <a:r>
              <a:rPr lang="en-US" dirty="0"/>
              <a:t>d</a:t>
            </a:r>
            <a:r>
              <a:rPr lang="en-US" dirty="0" smtClean="0"/>
              <a:t>ata collection source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495800" y="3124200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137367">
            <a:off x="4159069" y="2189473"/>
            <a:ext cx="1514252" cy="2179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qual 27"/>
          <p:cNvSpPr/>
          <p:nvPr/>
        </p:nvSpPr>
        <p:spPr>
          <a:xfrm>
            <a:off x="3276600" y="2895600"/>
            <a:ext cx="1219200" cy="68580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2517021">
            <a:off x="4222230" y="3983395"/>
            <a:ext cx="1514252" cy="2179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685800"/>
          </a:xfrm>
        </p:spPr>
        <p:txBody>
          <a:bodyPr/>
          <a:lstStyle/>
          <a:p>
            <a:pPr algn="ctr"/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LiquidCool Solutions 2013</a:t>
            </a:r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382000" y="6324600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65A13-52AE-4649-A145-AB8357C2732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4600" y="4191000"/>
            <a:ext cx="4114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Jay Ford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V.P.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rgbClr val="009999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Sales &amp; Marketing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u="sng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  <a:hlinkClick r:id="rId2"/>
              </a:rPr>
              <a:t>Jay.Ford@LiquidCoolSolutions.com</a:t>
            </a: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S Template - Monochrome 2012-07-09">
  <a:themeElements>
    <a:clrScheme name="Custom 1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CS Template - Monochrome 2012-07-09">
  <a:themeElements>
    <a:clrScheme name="Custom 1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LCS Template - Monochrome 2012-07-09</Template>
  <TotalTime>4495</TotalTime>
  <Words>275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LCS Template - Monochrome 2012-07-09</vt:lpstr>
      <vt:lpstr>2_LCS Template - Monochrome 2012-07-09</vt:lpstr>
      <vt:lpstr>PowerPoint Presentation</vt:lpstr>
      <vt:lpstr>PowerPoint Presentation</vt:lpstr>
      <vt:lpstr>PowerPoint Presentation</vt:lpstr>
      <vt:lpstr>How LiquidCool Technology Works</vt:lpstr>
      <vt:lpstr>Reliability</vt:lpstr>
      <vt:lpstr>PowerPoint Presentation</vt:lpstr>
      <vt:lpstr>Thank you!</vt:lpstr>
    </vt:vector>
  </TitlesOfParts>
  <Manager>CDA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Regimbal</dc:creator>
  <cp:lastModifiedBy>mga2</cp:lastModifiedBy>
  <cp:revision>420</cp:revision>
  <dcterms:created xsi:type="dcterms:W3CDTF">2012-10-31T14:26:06Z</dcterms:created>
  <dcterms:modified xsi:type="dcterms:W3CDTF">2015-03-02T17:38:52Z</dcterms:modified>
</cp:coreProperties>
</file>